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Lst>
  <p:notesMasterIdLst>
    <p:notesMasterId r:id="rId25"/>
  </p:notesMasterIdLst>
  <p:handoutMasterIdLst>
    <p:handoutMasterId r:id="rId26"/>
  </p:handoutMasterIdLst>
  <p:sldIdLst>
    <p:sldId id="292" r:id="rId5"/>
    <p:sldId id="293" r:id="rId6"/>
    <p:sldId id="312" r:id="rId7"/>
    <p:sldId id="325" r:id="rId8"/>
    <p:sldId id="326" r:id="rId9"/>
    <p:sldId id="348" r:id="rId10"/>
    <p:sldId id="350" r:id="rId11"/>
    <p:sldId id="351" r:id="rId12"/>
    <p:sldId id="352" r:id="rId13"/>
    <p:sldId id="353" r:id="rId14"/>
    <p:sldId id="354" r:id="rId15"/>
    <p:sldId id="355" r:id="rId16"/>
    <p:sldId id="356" r:id="rId17"/>
    <p:sldId id="357" r:id="rId18"/>
    <p:sldId id="358" r:id="rId19"/>
    <p:sldId id="359" r:id="rId20"/>
    <p:sldId id="360" r:id="rId21"/>
    <p:sldId id="361" r:id="rId22"/>
    <p:sldId id="362" r:id="rId23"/>
    <p:sldId id="363" r:id="rId24"/>
  </p:sldIdLst>
  <p:sldSz cx="12192000" cy="6858000"/>
  <p:notesSz cx="6797675" cy="9926638"/>
  <p:custDataLst>
    <p:tags r:id="rId27"/>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B0E39284-FCA1-4DB3-A39D-F73587F7E4EF}">
          <p14:sldIdLst>
            <p14:sldId id="292"/>
            <p14:sldId id="293"/>
            <p14:sldId id="312"/>
            <p14:sldId id="325"/>
            <p14:sldId id="326"/>
            <p14:sldId id="348"/>
            <p14:sldId id="350"/>
            <p14:sldId id="351"/>
            <p14:sldId id="352"/>
            <p14:sldId id="353"/>
            <p14:sldId id="354"/>
            <p14:sldId id="355"/>
            <p14:sldId id="356"/>
            <p14:sldId id="357"/>
            <p14:sldId id="358"/>
            <p14:sldId id="359"/>
            <p14:sldId id="360"/>
            <p14:sldId id="361"/>
            <p14:sldId id="362"/>
            <p14:sldId id="363"/>
          </p14:sldIdLst>
        </p14:section>
        <p14:section name="Instruktion" id="{0A00BA44-BC4B-4EAE-BB27-21BBE599239F}">
          <p14:sldIdLst/>
        </p14:section>
      </p14:sectionLst>
    </p:ext>
    <p:ext uri="{EFAFB233-063F-42B5-8137-9DF3F51BA10A}">
      <p15:sldGuideLst xmlns:p15="http://schemas.microsoft.com/office/powerpoint/2012/main">
        <p15:guide id="1" orient="horz" pos="2160" userDrawn="1">
          <p15:clr>
            <a:srgbClr val="A4A3A4"/>
          </p15:clr>
        </p15:guide>
        <p15:guide id="2" orient="horz" pos="907" userDrawn="1">
          <p15:clr>
            <a:srgbClr val="A4A3A4"/>
          </p15:clr>
        </p15:guide>
        <p15:guide id="3" orient="horz" pos="3758" userDrawn="1">
          <p15:clr>
            <a:srgbClr val="A4A3A4"/>
          </p15:clr>
        </p15:guide>
        <p15:guide id="4" orient="horz" pos="4227" userDrawn="1">
          <p15:clr>
            <a:srgbClr val="A4A3A4"/>
          </p15:clr>
        </p15:guide>
        <p15:guide id="5" orient="horz" pos="289" userDrawn="1">
          <p15:clr>
            <a:srgbClr val="A4A3A4"/>
          </p15:clr>
        </p15:guide>
        <p15:guide id="6" pos="3840" userDrawn="1">
          <p15:clr>
            <a:srgbClr val="A4A3A4"/>
          </p15:clr>
        </p15:guide>
        <p15:guide id="7" pos="393" userDrawn="1">
          <p15:clr>
            <a:srgbClr val="A4A3A4"/>
          </p15:clr>
        </p15:guide>
        <p15:guide id="8" pos="387" userDrawn="1">
          <p15:clr>
            <a:srgbClr val="A4A3A4"/>
          </p15:clr>
        </p15:guide>
        <p15:guide id="9" pos="7315" userDrawn="1">
          <p15:clr>
            <a:srgbClr val="A4A3A4"/>
          </p15:clr>
        </p15:guide>
        <p15:guide id="10" orient="horz" pos="3612"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3089" autoAdjust="0"/>
  </p:normalViewPr>
  <p:slideViewPr>
    <p:cSldViewPr>
      <p:cViewPr varScale="1">
        <p:scale>
          <a:sx n="68" d="100"/>
          <a:sy n="68" d="100"/>
        </p:scale>
        <p:origin x="1262" y="72"/>
      </p:cViewPr>
      <p:guideLst>
        <p:guide orient="horz" pos="2160"/>
        <p:guide orient="horz" pos="907"/>
        <p:guide orient="horz" pos="3758"/>
        <p:guide orient="horz" pos="4227"/>
        <p:guide orient="horz" pos="289"/>
        <p:guide pos="3840"/>
        <p:guide pos="393"/>
        <p:guide pos="387"/>
        <p:guide pos="7315"/>
        <p:guide orient="horz" pos="3612"/>
      </p:guideLst>
    </p:cSldViewPr>
  </p:slideViewPr>
  <p:notesTextViewPr>
    <p:cViewPr>
      <p:scale>
        <a:sx n="1" d="1"/>
        <a:sy n="1" d="1"/>
      </p:scale>
      <p:origin x="0" y="0"/>
    </p:cViewPr>
  </p:notesTextViewPr>
  <p:notesViewPr>
    <p:cSldViewPr showGuides="1">
      <p:cViewPr varScale="1">
        <p:scale>
          <a:sx n="86" d="100"/>
          <a:sy n="86" d="100"/>
        </p:scale>
        <p:origin x="3786"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D30A72-D072-4A51-BC6F-BA208CD5515D}" type="doc">
      <dgm:prSet loTypeId="urn:microsoft.com/office/officeart/2005/8/layout/venn2" loCatId="relationship" qsTypeId="urn:microsoft.com/office/officeart/2005/8/quickstyle/3d1" qsCatId="3D" csTypeId="urn:microsoft.com/office/officeart/2005/8/colors/accent3_4" csCatId="accent3" phldr="1"/>
      <dgm:spPr/>
      <dgm:t>
        <a:bodyPr/>
        <a:lstStyle/>
        <a:p>
          <a:endParaRPr lang="sv-SE"/>
        </a:p>
      </dgm:t>
    </dgm:pt>
    <dgm:pt modelId="{F14BED90-9856-4B2D-9629-B56AD9AB211A}">
      <dgm:prSet phldrT="[Text]" custT="1"/>
      <dgm:spPr/>
      <dgm:t>
        <a:bodyPr/>
        <a:lstStyle/>
        <a:p>
          <a:r>
            <a:rPr lang="sv-SE" sz="1800" dirty="0">
              <a:solidFill>
                <a:schemeClr val="tx1"/>
              </a:solidFill>
            </a:rPr>
            <a:t>NÄR-</a:t>
          </a:r>
        </a:p>
        <a:p>
          <a:r>
            <a:rPr lang="sv-SE" sz="1800" dirty="0">
              <a:solidFill>
                <a:schemeClr val="tx1"/>
              </a:solidFill>
            </a:rPr>
            <a:t>SAMHÄLLE</a:t>
          </a:r>
        </a:p>
      </dgm:t>
    </dgm:pt>
    <dgm:pt modelId="{231440A2-A510-4328-B80B-A8DE1A531E2F}" type="parTrans" cxnId="{8B57FA5F-50D2-4BD8-AB1F-E694F0F5DE07}">
      <dgm:prSet/>
      <dgm:spPr/>
      <dgm:t>
        <a:bodyPr/>
        <a:lstStyle/>
        <a:p>
          <a:endParaRPr lang="sv-SE"/>
        </a:p>
      </dgm:t>
    </dgm:pt>
    <dgm:pt modelId="{D37C7BC5-79FF-414C-818F-35F1C237AF2C}" type="sibTrans" cxnId="{8B57FA5F-50D2-4BD8-AB1F-E694F0F5DE07}">
      <dgm:prSet/>
      <dgm:spPr/>
      <dgm:t>
        <a:bodyPr/>
        <a:lstStyle/>
        <a:p>
          <a:endParaRPr lang="sv-SE"/>
        </a:p>
      </dgm:t>
    </dgm:pt>
    <dgm:pt modelId="{0E3114D8-A3D6-4BD7-87CF-C783CB267A0C}">
      <dgm:prSet phldrT="[Text]" custT="1"/>
      <dgm:spPr/>
      <dgm:t>
        <a:bodyPr/>
        <a:lstStyle/>
        <a:p>
          <a:r>
            <a:rPr lang="sv-SE" sz="1800" dirty="0">
              <a:solidFill>
                <a:schemeClr val="tx1"/>
              </a:solidFill>
            </a:rPr>
            <a:t>OFFENTLIG SEKTOR</a:t>
          </a:r>
        </a:p>
      </dgm:t>
    </dgm:pt>
    <dgm:pt modelId="{AAFB6F1A-4A21-4425-805E-DD56A53E9E3B}" type="parTrans" cxnId="{9A390E4C-BE56-454F-9566-D71F9E4EFDA8}">
      <dgm:prSet/>
      <dgm:spPr/>
      <dgm:t>
        <a:bodyPr/>
        <a:lstStyle/>
        <a:p>
          <a:endParaRPr lang="sv-SE"/>
        </a:p>
      </dgm:t>
    </dgm:pt>
    <dgm:pt modelId="{DB709072-E53F-4C18-94F3-7F65A6CE6868}" type="sibTrans" cxnId="{9A390E4C-BE56-454F-9566-D71F9E4EFDA8}">
      <dgm:prSet/>
      <dgm:spPr/>
      <dgm:t>
        <a:bodyPr/>
        <a:lstStyle/>
        <a:p>
          <a:endParaRPr lang="sv-SE"/>
        </a:p>
      </dgm:t>
    </dgm:pt>
    <dgm:pt modelId="{B81286B5-8C11-4C31-AE57-350F36078776}">
      <dgm:prSet phldrT="[Text]" custT="1"/>
      <dgm:spPr/>
      <dgm:t>
        <a:bodyPr/>
        <a:lstStyle/>
        <a:p>
          <a:r>
            <a:rPr lang="sv-SE" sz="1800" dirty="0">
              <a:solidFill>
                <a:schemeClr val="tx1"/>
              </a:solidFill>
            </a:rPr>
            <a:t>FAMILJ</a:t>
          </a:r>
        </a:p>
      </dgm:t>
    </dgm:pt>
    <dgm:pt modelId="{5F741D79-3FA5-407E-B986-A45A0C057989}" type="parTrans" cxnId="{FBD1E36A-34D4-4C6C-A1A2-1CC294303E28}">
      <dgm:prSet/>
      <dgm:spPr/>
      <dgm:t>
        <a:bodyPr/>
        <a:lstStyle/>
        <a:p>
          <a:endParaRPr lang="sv-SE"/>
        </a:p>
      </dgm:t>
    </dgm:pt>
    <dgm:pt modelId="{B81BC339-D8FE-40D4-986E-9AFFA65F2D6B}" type="sibTrans" cxnId="{FBD1E36A-34D4-4C6C-A1A2-1CC294303E28}">
      <dgm:prSet/>
      <dgm:spPr/>
      <dgm:t>
        <a:bodyPr/>
        <a:lstStyle/>
        <a:p>
          <a:endParaRPr lang="sv-SE"/>
        </a:p>
      </dgm:t>
    </dgm:pt>
    <dgm:pt modelId="{21B9B52A-583D-454F-B803-23D0C61773AF}">
      <dgm:prSet phldrT="[Text]" custT="1"/>
      <dgm:spPr/>
      <dgm:t>
        <a:bodyPr/>
        <a:lstStyle/>
        <a:p>
          <a:r>
            <a:rPr lang="sv-SE" sz="2400" dirty="0">
              <a:solidFill>
                <a:schemeClr val="tx1"/>
              </a:solidFill>
            </a:rPr>
            <a:t>INDIVID</a:t>
          </a:r>
        </a:p>
      </dgm:t>
    </dgm:pt>
    <dgm:pt modelId="{B81FD79D-1CB8-45F7-9549-4BD29925F0FC}" type="parTrans" cxnId="{FE3983FD-8C1C-40A1-9D91-A59AB0A261C9}">
      <dgm:prSet/>
      <dgm:spPr/>
      <dgm:t>
        <a:bodyPr/>
        <a:lstStyle/>
        <a:p>
          <a:endParaRPr lang="sv-SE"/>
        </a:p>
      </dgm:t>
    </dgm:pt>
    <dgm:pt modelId="{BB73D0B1-3935-4A43-AC9A-EE50738A2A71}" type="sibTrans" cxnId="{FE3983FD-8C1C-40A1-9D91-A59AB0A261C9}">
      <dgm:prSet/>
      <dgm:spPr/>
      <dgm:t>
        <a:bodyPr/>
        <a:lstStyle/>
        <a:p>
          <a:endParaRPr lang="sv-SE"/>
        </a:p>
      </dgm:t>
    </dgm:pt>
    <dgm:pt modelId="{68AAC7EE-29E3-4ADE-93A9-506EE1FA50C5}" type="pres">
      <dgm:prSet presAssocID="{7FD30A72-D072-4A51-BC6F-BA208CD5515D}" presName="Name0" presStyleCnt="0">
        <dgm:presLayoutVars>
          <dgm:chMax val="7"/>
          <dgm:resizeHandles val="exact"/>
        </dgm:presLayoutVars>
      </dgm:prSet>
      <dgm:spPr/>
    </dgm:pt>
    <dgm:pt modelId="{786E01D7-929C-491F-A0D3-7DD0BB296B7D}" type="pres">
      <dgm:prSet presAssocID="{7FD30A72-D072-4A51-BC6F-BA208CD5515D}" presName="comp1" presStyleCnt="0"/>
      <dgm:spPr/>
    </dgm:pt>
    <dgm:pt modelId="{9DF436C0-924B-4EC0-921E-4F55D19681F5}" type="pres">
      <dgm:prSet presAssocID="{7FD30A72-D072-4A51-BC6F-BA208CD5515D}" presName="circle1" presStyleLbl="node1" presStyleIdx="0" presStyleCnt="4" custLinFactNeighborX="-581" custLinFactNeighborY="483"/>
      <dgm:spPr/>
    </dgm:pt>
    <dgm:pt modelId="{20F1F890-184D-4999-8F2B-06C1C673ABB8}" type="pres">
      <dgm:prSet presAssocID="{7FD30A72-D072-4A51-BC6F-BA208CD5515D}" presName="c1text" presStyleLbl="node1" presStyleIdx="0" presStyleCnt="4">
        <dgm:presLayoutVars>
          <dgm:bulletEnabled val="1"/>
        </dgm:presLayoutVars>
      </dgm:prSet>
      <dgm:spPr/>
    </dgm:pt>
    <dgm:pt modelId="{B973B5DE-D021-43B8-965D-E9B191B3564D}" type="pres">
      <dgm:prSet presAssocID="{7FD30A72-D072-4A51-BC6F-BA208CD5515D}" presName="comp2" presStyleCnt="0"/>
      <dgm:spPr/>
    </dgm:pt>
    <dgm:pt modelId="{0037765B-646A-49A8-81E9-25F2E5C3FB9C}" type="pres">
      <dgm:prSet presAssocID="{7FD30A72-D072-4A51-BC6F-BA208CD5515D}" presName="circle2" presStyleLbl="node1" presStyleIdx="1" presStyleCnt="4"/>
      <dgm:spPr/>
    </dgm:pt>
    <dgm:pt modelId="{7BFA3080-07DE-4EF2-AE31-BC95DEDD0D5E}" type="pres">
      <dgm:prSet presAssocID="{7FD30A72-D072-4A51-BC6F-BA208CD5515D}" presName="c2text" presStyleLbl="node1" presStyleIdx="1" presStyleCnt="4">
        <dgm:presLayoutVars>
          <dgm:bulletEnabled val="1"/>
        </dgm:presLayoutVars>
      </dgm:prSet>
      <dgm:spPr/>
    </dgm:pt>
    <dgm:pt modelId="{E960EABD-E17C-4D32-A3CC-69682E04FF51}" type="pres">
      <dgm:prSet presAssocID="{7FD30A72-D072-4A51-BC6F-BA208CD5515D}" presName="comp3" presStyleCnt="0"/>
      <dgm:spPr/>
    </dgm:pt>
    <dgm:pt modelId="{DC2DFC88-ECDF-4A3C-B64F-E8AE78240C93}" type="pres">
      <dgm:prSet presAssocID="{7FD30A72-D072-4A51-BC6F-BA208CD5515D}" presName="circle3" presStyleLbl="node1" presStyleIdx="2" presStyleCnt="4"/>
      <dgm:spPr/>
    </dgm:pt>
    <dgm:pt modelId="{C7E2809D-7A7D-4E1A-A852-8CF8BB8D70CE}" type="pres">
      <dgm:prSet presAssocID="{7FD30A72-D072-4A51-BC6F-BA208CD5515D}" presName="c3text" presStyleLbl="node1" presStyleIdx="2" presStyleCnt="4">
        <dgm:presLayoutVars>
          <dgm:bulletEnabled val="1"/>
        </dgm:presLayoutVars>
      </dgm:prSet>
      <dgm:spPr/>
    </dgm:pt>
    <dgm:pt modelId="{A353D692-76D3-434C-ABFC-BF4D643BD641}" type="pres">
      <dgm:prSet presAssocID="{7FD30A72-D072-4A51-BC6F-BA208CD5515D}" presName="comp4" presStyleCnt="0"/>
      <dgm:spPr/>
    </dgm:pt>
    <dgm:pt modelId="{8CA4B9CE-D091-4548-B26D-E50ADAA88FB7}" type="pres">
      <dgm:prSet presAssocID="{7FD30A72-D072-4A51-BC6F-BA208CD5515D}" presName="circle4" presStyleLbl="node1" presStyleIdx="3" presStyleCnt="4"/>
      <dgm:spPr/>
    </dgm:pt>
    <dgm:pt modelId="{39EB0A5A-3D8E-4B08-8E6F-A0B9BE1E7317}" type="pres">
      <dgm:prSet presAssocID="{7FD30A72-D072-4A51-BC6F-BA208CD5515D}" presName="c4text" presStyleLbl="node1" presStyleIdx="3" presStyleCnt="4">
        <dgm:presLayoutVars>
          <dgm:bulletEnabled val="1"/>
        </dgm:presLayoutVars>
      </dgm:prSet>
      <dgm:spPr/>
    </dgm:pt>
  </dgm:ptLst>
  <dgm:cxnLst>
    <dgm:cxn modelId="{72E13712-F21D-4B03-AA09-E6B8E8C4E62E}" type="presOf" srcId="{B81286B5-8C11-4C31-AE57-350F36078776}" destId="{DC2DFC88-ECDF-4A3C-B64F-E8AE78240C93}" srcOrd="0" destOrd="0" presId="urn:microsoft.com/office/officeart/2005/8/layout/venn2"/>
    <dgm:cxn modelId="{10786018-F19F-4F4E-8577-83A33E999366}" type="presOf" srcId="{F14BED90-9856-4B2D-9629-B56AD9AB211A}" destId="{9DF436C0-924B-4EC0-921E-4F55D19681F5}" srcOrd="0" destOrd="0" presId="urn:microsoft.com/office/officeart/2005/8/layout/venn2"/>
    <dgm:cxn modelId="{170DF319-F587-4085-A771-E92468D7B232}" type="presOf" srcId="{0E3114D8-A3D6-4BD7-87CF-C783CB267A0C}" destId="{7BFA3080-07DE-4EF2-AE31-BC95DEDD0D5E}" srcOrd="1" destOrd="0" presId="urn:microsoft.com/office/officeart/2005/8/layout/venn2"/>
    <dgm:cxn modelId="{0AC8FB35-53DD-42FE-97EF-3569F00DD892}" type="presOf" srcId="{B81286B5-8C11-4C31-AE57-350F36078776}" destId="{C7E2809D-7A7D-4E1A-A852-8CF8BB8D70CE}" srcOrd="1" destOrd="0" presId="urn:microsoft.com/office/officeart/2005/8/layout/venn2"/>
    <dgm:cxn modelId="{76366D3B-B5F3-4954-B1FE-883EAD0247BE}" type="presOf" srcId="{0E3114D8-A3D6-4BD7-87CF-C783CB267A0C}" destId="{0037765B-646A-49A8-81E9-25F2E5C3FB9C}" srcOrd="0" destOrd="0" presId="urn:microsoft.com/office/officeart/2005/8/layout/venn2"/>
    <dgm:cxn modelId="{C4B1E240-E10B-4DB0-9643-FB3FA627D27C}" type="presOf" srcId="{21B9B52A-583D-454F-B803-23D0C61773AF}" destId="{39EB0A5A-3D8E-4B08-8E6F-A0B9BE1E7317}" srcOrd="1" destOrd="0" presId="urn:microsoft.com/office/officeart/2005/8/layout/venn2"/>
    <dgm:cxn modelId="{8B57FA5F-50D2-4BD8-AB1F-E694F0F5DE07}" srcId="{7FD30A72-D072-4A51-BC6F-BA208CD5515D}" destId="{F14BED90-9856-4B2D-9629-B56AD9AB211A}" srcOrd="0" destOrd="0" parTransId="{231440A2-A510-4328-B80B-A8DE1A531E2F}" sibTransId="{D37C7BC5-79FF-414C-818F-35F1C237AF2C}"/>
    <dgm:cxn modelId="{79972B60-50C0-4B95-9E29-79F0F6EA2716}" type="presOf" srcId="{7FD30A72-D072-4A51-BC6F-BA208CD5515D}" destId="{68AAC7EE-29E3-4ADE-93A9-506EE1FA50C5}" srcOrd="0" destOrd="0" presId="urn:microsoft.com/office/officeart/2005/8/layout/venn2"/>
    <dgm:cxn modelId="{FBD1E36A-34D4-4C6C-A1A2-1CC294303E28}" srcId="{7FD30A72-D072-4A51-BC6F-BA208CD5515D}" destId="{B81286B5-8C11-4C31-AE57-350F36078776}" srcOrd="2" destOrd="0" parTransId="{5F741D79-3FA5-407E-B986-A45A0C057989}" sibTransId="{B81BC339-D8FE-40D4-986E-9AFFA65F2D6B}"/>
    <dgm:cxn modelId="{9A390E4C-BE56-454F-9566-D71F9E4EFDA8}" srcId="{7FD30A72-D072-4A51-BC6F-BA208CD5515D}" destId="{0E3114D8-A3D6-4BD7-87CF-C783CB267A0C}" srcOrd="1" destOrd="0" parTransId="{AAFB6F1A-4A21-4425-805E-DD56A53E9E3B}" sibTransId="{DB709072-E53F-4C18-94F3-7F65A6CE6868}"/>
    <dgm:cxn modelId="{A2BF5E6E-92E4-40A3-B7F8-84D31E22EA3B}" type="presOf" srcId="{21B9B52A-583D-454F-B803-23D0C61773AF}" destId="{8CA4B9CE-D091-4548-B26D-E50ADAA88FB7}" srcOrd="0" destOrd="0" presId="urn:microsoft.com/office/officeart/2005/8/layout/venn2"/>
    <dgm:cxn modelId="{712A80E1-83A1-4226-B6D9-1F9658B5BA71}" type="presOf" srcId="{F14BED90-9856-4B2D-9629-B56AD9AB211A}" destId="{20F1F890-184D-4999-8F2B-06C1C673ABB8}" srcOrd="1" destOrd="0" presId="urn:microsoft.com/office/officeart/2005/8/layout/venn2"/>
    <dgm:cxn modelId="{FE3983FD-8C1C-40A1-9D91-A59AB0A261C9}" srcId="{7FD30A72-D072-4A51-BC6F-BA208CD5515D}" destId="{21B9B52A-583D-454F-B803-23D0C61773AF}" srcOrd="3" destOrd="0" parTransId="{B81FD79D-1CB8-45F7-9549-4BD29925F0FC}" sibTransId="{BB73D0B1-3935-4A43-AC9A-EE50738A2A71}"/>
    <dgm:cxn modelId="{856E13DF-1C94-495F-88FE-3BF3804FCD11}" type="presParOf" srcId="{68AAC7EE-29E3-4ADE-93A9-506EE1FA50C5}" destId="{786E01D7-929C-491F-A0D3-7DD0BB296B7D}" srcOrd="0" destOrd="0" presId="urn:microsoft.com/office/officeart/2005/8/layout/venn2"/>
    <dgm:cxn modelId="{6BFDC310-67D1-40F9-ADB6-7876730D543F}" type="presParOf" srcId="{786E01D7-929C-491F-A0D3-7DD0BB296B7D}" destId="{9DF436C0-924B-4EC0-921E-4F55D19681F5}" srcOrd="0" destOrd="0" presId="urn:microsoft.com/office/officeart/2005/8/layout/venn2"/>
    <dgm:cxn modelId="{CAA8E9E7-9790-4965-8260-B2DB08A8720D}" type="presParOf" srcId="{786E01D7-929C-491F-A0D3-7DD0BB296B7D}" destId="{20F1F890-184D-4999-8F2B-06C1C673ABB8}" srcOrd="1" destOrd="0" presId="urn:microsoft.com/office/officeart/2005/8/layout/venn2"/>
    <dgm:cxn modelId="{C933C522-259F-4754-8D22-06C357BB4C11}" type="presParOf" srcId="{68AAC7EE-29E3-4ADE-93A9-506EE1FA50C5}" destId="{B973B5DE-D021-43B8-965D-E9B191B3564D}" srcOrd="1" destOrd="0" presId="urn:microsoft.com/office/officeart/2005/8/layout/venn2"/>
    <dgm:cxn modelId="{35984AAF-F19A-4A98-8787-8CF7F727CD06}" type="presParOf" srcId="{B973B5DE-D021-43B8-965D-E9B191B3564D}" destId="{0037765B-646A-49A8-81E9-25F2E5C3FB9C}" srcOrd="0" destOrd="0" presId="urn:microsoft.com/office/officeart/2005/8/layout/venn2"/>
    <dgm:cxn modelId="{EBD54B45-0F4C-494B-AAAE-9B9F9BE427DA}" type="presParOf" srcId="{B973B5DE-D021-43B8-965D-E9B191B3564D}" destId="{7BFA3080-07DE-4EF2-AE31-BC95DEDD0D5E}" srcOrd="1" destOrd="0" presId="urn:microsoft.com/office/officeart/2005/8/layout/venn2"/>
    <dgm:cxn modelId="{94EEAD27-869E-4C42-A9D5-7394C417EBD4}" type="presParOf" srcId="{68AAC7EE-29E3-4ADE-93A9-506EE1FA50C5}" destId="{E960EABD-E17C-4D32-A3CC-69682E04FF51}" srcOrd="2" destOrd="0" presId="urn:microsoft.com/office/officeart/2005/8/layout/venn2"/>
    <dgm:cxn modelId="{42640757-E928-4009-884E-D78E4CF909B0}" type="presParOf" srcId="{E960EABD-E17C-4D32-A3CC-69682E04FF51}" destId="{DC2DFC88-ECDF-4A3C-B64F-E8AE78240C93}" srcOrd="0" destOrd="0" presId="urn:microsoft.com/office/officeart/2005/8/layout/venn2"/>
    <dgm:cxn modelId="{D14AF1FB-BED0-4137-A67D-806FA14EE51A}" type="presParOf" srcId="{E960EABD-E17C-4D32-A3CC-69682E04FF51}" destId="{C7E2809D-7A7D-4E1A-A852-8CF8BB8D70CE}" srcOrd="1" destOrd="0" presId="urn:microsoft.com/office/officeart/2005/8/layout/venn2"/>
    <dgm:cxn modelId="{8E2C5490-4DBA-4DAA-A9CF-7D6F5BA21940}" type="presParOf" srcId="{68AAC7EE-29E3-4ADE-93A9-506EE1FA50C5}" destId="{A353D692-76D3-434C-ABFC-BF4D643BD641}" srcOrd="3" destOrd="0" presId="urn:microsoft.com/office/officeart/2005/8/layout/venn2"/>
    <dgm:cxn modelId="{808E3067-AEC2-4665-B855-1C3D392260B9}" type="presParOf" srcId="{A353D692-76D3-434C-ABFC-BF4D643BD641}" destId="{8CA4B9CE-D091-4548-B26D-E50ADAA88FB7}" srcOrd="0" destOrd="0" presId="urn:microsoft.com/office/officeart/2005/8/layout/venn2"/>
    <dgm:cxn modelId="{DA615626-9046-4C72-A806-4B0E06113D82}" type="presParOf" srcId="{A353D692-76D3-434C-ABFC-BF4D643BD641}" destId="{39EB0A5A-3D8E-4B08-8E6F-A0B9BE1E7317}"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436C0-924B-4EC0-921E-4F55D19681F5}">
      <dsp:nvSpPr>
        <dsp:cNvPr id="0" name=""/>
        <dsp:cNvSpPr/>
      </dsp:nvSpPr>
      <dsp:spPr>
        <a:xfrm>
          <a:off x="1071404" y="0"/>
          <a:ext cx="4839998" cy="4839998"/>
        </a:xfrm>
        <a:prstGeom prst="ellipse">
          <a:avLst/>
        </a:prstGeom>
        <a:gradFill rotWithShape="0">
          <a:gsLst>
            <a:gs pos="0">
              <a:schemeClr val="accent3">
                <a:shade val="50000"/>
                <a:hueOff val="0"/>
                <a:satOff val="0"/>
                <a:lumOff val="0"/>
                <a:alphaOff val="0"/>
                <a:tint val="100000"/>
                <a:shade val="85000"/>
                <a:satMod val="100000"/>
                <a:lumMod val="100000"/>
              </a:schemeClr>
            </a:gs>
            <a:gs pos="100000">
              <a:schemeClr val="accent3">
                <a:shade val="50000"/>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sv-SE" sz="1800" kern="1200" dirty="0">
              <a:solidFill>
                <a:schemeClr val="tx1"/>
              </a:solidFill>
            </a:rPr>
            <a:t>NÄR-</a:t>
          </a:r>
        </a:p>
        <a:p>
          <a:pPr marL="0" lvl="0" indent="0" algn="ctr" defTabSz="800100">
            <a:lnSpc>
              <a:spcPct val="90000"/>
            </a:lnSpc>
            <a:spcBef>
              <a:spcPct val="0"/>
            </a:spcBef>
            <a:spcAft>
              <a:spcPct val="35000"/>
            </a:spcAft>
            <a:buNone/>
          </a:pPr>
          <a:r>
            <a:rPr lang="sv-SE" sz="1800" kern="1200" dirty="0">
              <a:solidFill>
                <a:schemeClr val="tx1"/>
              </a:solidFill>
            </a:rPr>
            <a:t>SAMHÄLLE</a:t>
          </a:r>
        </a:p>
      </dsp:txBody>
      <dsp:txXfrm>
        <a:off x="2814771" y="241999"/>
        <a:ext cx="1353263" cy="725999"/>
      </dsp:txXfrm>
    </dsp:sp>
    <dsp:sp modelId="{0037765B-646A-49A8-81E9-25F2E5C3FB9C}">
      <dsp:nvSpPr>
        <dsp:cNvPr id="0" name=""/>
        <dsp:cNvSpPr/>
      </dsp:nvSpPr>
      <dsp:spPr>
        <a:xfrm>
          <a:off x="1583524" y="967999"/>
          <a:ext cx="3871998" cy="3871998"/>
        </a:xfrm>
        <a:prstGeom prst="ellipse">
          <a:avLst/>
        </a:prstGeom>
        <a:gradFill rotWithShape="0">
          <a:gsLst>
            <a:gs pos="0">
              <a:schemeClr val="accent3">
                <a:shade val="50000"/>
                <a:hueOff val="-118590"/>
                <a:satOff val="-2989"/>
                <a:lumOff val="22550"/>
                <a:alphaOff val="0"/>
                <a:tint val="100000"/>
                <a:shade val="85000"/>
                <a:satMod val="100000"/>
                <a:lumMod val="100000"/>
              </a:schemeClr>
            </a:gs>
            <a:gs pos="100000">
              <a:schemeClr val="accent3">
                <a:shade val="50000"/>
                <a:hueOff val="-118590"/>
                <a:satOff val="-2989"/>
                <a:lumOff val="2255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sv-SE" sz="1800" kern="1200" dirty="0">
              <a:solidFill>
                <a:schemeClr val="tx1"/>
              </a:solidFill>
            </a:rPr>
            <a:t>OFFENTLIG SEKTOR</a:t>
          </a:r>
        </a:p>
      </dsp:txBody>
      <dsp:txXfrm>
        <a:off x="2842892" y="1200319"/>
        <a:ext cx="1353263" cy="696959"/>
      </dsp:txXfrm>
    </dsp:sp>
    <dsp:sp modelId="{DC2DFC88-ECDF-4A3C-B64F-E8AE78240C93}">
      <dsp:nvSpPr>
        <dsp:cNvPr id="0" name=""/>
        <dsp:cNvSpPr/>
      </dsp:nvSpPr>
      <dsp:spPr>
        <a:xfrm>
          <a:off x="2067524" y="1935999"/>
          <a:ext cx="2903998" cy="2903998"/>
        </a:xfrm>
        <a:prstGeom prst="ellipse">
          <a:avLst/>
        </a:prstGeom>
        <a:gradFill rotWithShape="0">
          <a:gsLst>
            <a:gs pos="0">
              <a:schemeClr val="accent3">
                <a:shade val="50000"/>
                <a:hueOff val="-237180"/>
                <a:satOff val="-5978"/>
                <a:lumOff val="45101"/>
                <a:alphaOff val="0"/>
                <a:tint val="100000"/>
                <a:shade val="85000"/>
                <a:satMod val="100000"/>
                <a:lumMod val="100000"/>
              </a:schemeClr>
            </a:gs>
            <a:gs pos="100000">
              <a:schemeClr val="accent3">
                <a:shade val="50000"/>
                <a:hueOff val="-237180"/>
                <a:satOff val="-5978"/>
                <a:lumOff val="45101"/>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sv-SE" sz="1800" kern="1200" dirty="0">
              <a:solidFill>
                <a:schemeClr val="tx1"/>
              </a:solidFill>
            </a:rPr>
            <a:t>FAMILJ</a:t>
          </a:r>
        </a:p>
      </dsp:txBody>
      <dsp:txXfrm>
        <a:off x="2842892" y="2153799"/>
        <a:ext cx="1353263" cy="653399"/>
      </dsp:txXfrm>
    </dsp:sp>
    <dsp:sp modelId="{8CA4B9CE-D091-4548-B26D-E50ADAA88FB7}">
      <dsp:nvSpPr>
        <dsp:cNvPr id="0" name=""/>
        <dsp:cNvSpPr/>
      </dsp:nvSpPr>
      <dsp:spPr>
        <a:xfrm>
          <a:off x="2551524" y="2903998"/>
          <a:ext cx="1935999" cy="1935999"/>
        </a:xfrm>
        <a:prstGeom prst="ellipse">
          <a:avLst/>
        </a:prstGeom>
        <a:gradFill rotWithShape="0">
          <a:gsLst>
            <a:gs pos="0">
              <a:schemeClr val="accent3">
                <a:shade val="50000"/>
                <a:hueOff val="-118590"/>
                <a:satOff val="-2989"/>
                <a:lumOff val="22550"/>
                <a:alphaOff val="0"/>
                <a:tint val="100000"/>
                <a:shade val="85000"/>
                <a:satMod val="100000"/>
                <a:lumMod val="100000"/>
              </a:schemeClr>
            </a:gs>
            <a:gs pos="100000">
              <a:schemeClr val="accent3">
                <a:shade val="50000"/>
                <a:hueOff val="-118590"/>
                <a:satOff val="-2989"/>
                <a:lumOff val="2255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sv-SE" sz="2400" kern="1200" dirty="0">
              <a:solidFill>
                <a:schemeClr val="tx1"/>
              </a:solidFill>
            </a:rPr>
            <a:t>INDIVID</a:t>
          </a:r>
        </a:p>
      </dsp:txBody>
      <dsp:txXfrm>
        <a:off x="2835044" y="3387998"/>
        <a:ext cx="1368958" cy="967999"/>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24F73C6-E6BF-46CF-B34D-7A5C8688DBEE}" type="datetimeFigureOut">
              <a:rPr lang="sv-SE" smtClean="0"/>
              <a:t>2025-01-26</a:t>
            </a:fld>
            <a:endParaRPr lang="sv-SE"/>
          </a:p>
        </p:txBody>
      </p:sp>
      <p:sp>
        <p:nvSpPr>
          <p:cNvPr id="4" name="Platshållare för sidfo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CD8F730-40FB-45F5-B014-CB7ED569AE30}" type="slidenum">
              <a:rPr lang="sv-SE" smtClean="0"/>
              <a:t>‹#›</a:t>
            </a:fld>
            <a:endParaRPr lang="sv-SE"/>
          </a:p>
        </p:txBody>
      </p:sp>
    </p:spTree>
    <p:extLst>
      <p:ext uri="{BB962C8B-B14F-4D97-AF65-F5344CB8AC3E}">
        <p14:creationId xmlns:p14="http://schemas.microsoft.com/office/powerpoint/2010/main" val="2703712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FEA4C71-A269-4800-8AF1-44182FA23438}" type="datetimeFigureOut">
              <a:rPr lang="sv-SE" smtClean="0"/>
              <a:t>2025-01-26</a:t>
            </a:fld>
            <a:endParaRPr lang="sv-SE"/>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C113758-4B63-40D7-B26B-F67CE25F1C5D}" type="slidenum">
              <a:rPr lang="sv-SE" smtClean="0"/>
              <a:t>‹#›</a:t>
            </a:fld>
            <a:endParaRPr lang="sv-SE"/>
          </a:p>
        </p:txBody>
      </p:sp>
    </p:spTree>
    <p:extLst>
      <p:ext uri="{BB962C8B-B14F-4D97-AF65-F5344CB8AC3E}">
        <p14:creationId xmlns:p14="http://schemas.microsoft.com/office/powerpoint/2010/main" val="3639771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kolverket.se/download/18.34fc41118d9b7bbd6e2/1707720026876/Ett-exempel-pa-motesstruktur-med-vardnadshavare-2.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Cf79KXBCIDg&amp;list=RDCf79KXBCIDg&amp;start_radio=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Kort om mig och min erfarenhet</a:t>
            </a:r>
            <a:r>
              <a:rPr lang="sv-SE" baseline="0" dirty="0"/>
              <a:t> som socionom. </a:t>
            </a:r>
          </a:p>
          <a:p>
            <a:pPr marL="171450" indent="-171450">
              <a:buFontTx/>
              <a:buChar char="-"/>
            </a:pPr>
            <a:r>
              <a:rPr lang="sv-SE" baseline="0" dirty="0" err="1"/>
              <a:t>Fältare</a:t>
            </a:r>
            <a:r>
              <a:rPr lang="sv-SE" baseline="0" dirty="0"/>
              <a:t> </a:t>
            </a:r>
          </a:p>
          <a:p>
            <a:pPr marL="171450" indent="-171450">
              <a:buFontTx/>
              <a:buChar char="-"/>
            </a:pPr>
            <a:r>
              <a:rPr lang="sv-SE" baseline="0" dirty="0"/>
              <a:t>Kurator i skola</a:t>
            </a:r>
          </a:p>
          <a:p>
            <a:pPr marL="171450" indent="-171450">
              <a:buFontTx/>
              <a:buChar char="-"/>
            </a:pPr>
            <a:r>
              <a:rPr lang="sv-SE" baseline="0" dirty="0"/>
              <a:t>Föräldrastödsfrågor </a:t>
            </a:r>
          </a:p>
          <a:p>
            <a:pPr marL="171450" indent="-171450">
              <a:buFontTx/>
              <a:buChar char="-"/>
            </a:pPr>
            <a:r>
              <a:rPr lang="sv-SE" baseline="0" dirty="0"/>
              <a:t>Våldsprevention </a:t>
            </a:r>
          </a:p>
          <a:p>
            <a:pPr marL="171450" indent="-171450">
              <a:buFontTx/>
              <a:buChar char="-"/>
            </a:pPr>
            <a:r>
              <a:rPr lang="sv-SE" baseline="0" dirty="0"/>
              <a:t>”mammorna” </a:t>
            </a:r>
          </a:p>
          <a:p>
            <a:pPr marL="171450" indent="-171450">
              <a:buFontTx/>
              <a:buChar char="-"/>
            </a:pPr>
            <a:r>
              <a:rPr lang="sv-SE" baseline="0" dirty="0"/>
              <a:t>Kurator och verksamhetsutvecklare på </a:t>
            </a:r>
            <a:r>
              <a:rPr lang="sv-SE" baseline="0" dirty="0" err="1"/>
              <a:t>skärhomens</a:t>
            </a:r>
            <a:r>
              <a:rPr lang="sv-SE" baseline="0" dirty="0"/>
              <a:t> ungdomsmottagning </a:t>
            </a:r>
          </a:p>
          <a:p>
            <a:pPr marL="171450" indent="-171450">
              <a:buFontTx/>
              <a:buChar char="-"/>
            </a:pPr>
            <a:r>
              <a:rPr lang="sv-SE" baseline="0" dirty="0" err="1"/>
              <a:t>Fanau</a:t>
            </a:r>
            <a:r>
              <a:rPr lang="sv-SE" baseline="0" dirty="0"/>
              <a:t> </a:t>
            </a:r>
          </a:p>
          <a:p>
            <a:pPr marL="171450" indent="-171450">
              <a:buFontTx/>
              <a:buChar char="-"/>
            </a:pPr>
            <a:r>
              <a:rPr lang="sv-SE" baseline="0" dirty="0"/>
              <a:t>Jag svär på min mamma </a:t>
            </a:r>
          </a:p>
          <a:p>
            <a:pPr marL="171450" indent="-171450">
              <a:buFontTx/>
              <a:buChar char="-"/>
            </a:pPr>
            <a:endParaRPr lang="sv-SE" baseline="0" dirty="0"/>
          </a:p>
          <a:p>
            <a:pPr marL="171450" indent="-171450">
              <a:buFontTx/>
              <a:buChar char="-"/>
            </a:pPr>
            <a:r>
              <a:rPr lang="sv-SE" baseline="0" dirty="0"/>
              <a:t>Vikten av lärare! </a:t>
            </a:r>
          </a:p>
          <a:p>
            <a:pPr marL="171450" indent="-171450">
              <a:buFontTx/>
              <a:buChar char="-"/>
            </a:pPr>
            <a:endParaRPr lang="sv-SE" baseline="0" dirty="0"/>
          </a:p>
          <a:p>
            <a:pPr marL="171450" indent="-171450">
              <a:buFontTx/>
              <a:buChar char="-"/>
            </a:pPr>
            <a:endParaRPr lang="sv-SE" baseline="0" dirty="0"/>
          </a:p>
          <a:p>
            <a:pPr marL="171450" indent="-171450">
              <a:buFontTx/>
              <a:buChar char="-"/>
            </a:pPr>
            <a:r>
              <a:rPr lang="sv-SE" baseline="0" dirty="0"/>
              <a:t>Varför namnet ”</a:t>
            </a:r>
            <a:r>
              <a:rPr lang="sv-SE" baseline="0" dirty="0" err="1"/>
              <a:t>fanau</a:t>
            </a:r>
            <a:r>
              <a:rPr lang="sv-SE" baseline="0" dirty="0"/>
              <a:t>”? Tänker också på kopplingen till skolan, nämligen det kompensatoriska uppdraget. </a:t>
            </a:r>
          </a:p>
          <a:p>
            <a:pPr marL="171450" indent="-171450">
              <a:buFontTx/>
              <a:buChar char="-"/>
            </a:pPr>
            <a:endParaRPr lang="sv-SE"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D648E6-3D3D-42DB-9993-4C76D8C436F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950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Varningstecken för föräldrar och andra vuxna</a:t>
            </a:r>
          </a:p>
          <a:p>
            <a:r>
              <a:rPr lang="sv-SE" sz="1200" kern="1200" dirty="0">
                <a:solidFill>
                  <a:schemeClr val="tx1"/>
                </a:solidFill>
                <a:effectLst/>
                <a:latin typeface="+mn-lt"/>
                <a:ea typeface="+mn-ea"/>
                <a:cs typeface="+mn-cs"/>
              </a:rPr>
              <a:t>Var uppmärksam på om barnet:</a:t>
            </a:r>
          </a:p>
          <a:p>
            <a:pPr lvl="0"/>
            <a:r>
              <a:rPr lang="sv-SE" sz="1200" kern="1200" dirty="0">
                <a:solidFill>
                  <a:schemeClr val="tx1"/>
                </a:solidFill>
                <a:effectLst/>
                <a:latin typeface="+mn-lt"/>
                <a:ea typeface="+mn-ea"/>
                <a:cs typeface="+mn-cs"/>
              </a:rPr>
              <a:t>Ändrar attityd, döljer saker eller börjar ljuga</a:t>
            </a:r>
          </a:p>
          <a:p>
            <a:pPr lvl="0"/>
            <a:r>
              <a:rPr lang="sv-SE" sz="1200" kern="1200" dirty="0">
                <a:solidFill>
                  <a:schemeClr val="tx1"/>
                </a:solidFill>
                <a:effectLst/>
                <a:latin typeface="+mn-lt"/>
                <a:ea typeface="+mn-ea"/>
                <a:cs typeface="+mn-cs"/>
              </a:rPr>
              <a:t>Börjar umgås med äldre ungdomar eller vuxna</a:t>
            </a:r>
          </a:p>
          <a:p>
            <a:pPr lvl="0"/>
            <a:r>
              <a:rPr lang="sv-SE" sz="1200" kern="1200" dirty="0" err="1">
                <a:solidFill>
                  <a:schemeClr val="tx1"/>
                </a:solidFill>
                <a:effectLst/>
                <a:latin typeface="+mn-lt"/>
                <a:ea typeface="+mn-ea"/>
                <a:cs typeface="+mn-cs"/>
              </a:rPr>
              <a:t>Swishar</a:t>
            </a:r>
            <a:r>
              <a:rPr lang="sv-SE" sz="1200" kern="1200" dirty="0">
                <a:solidFill>
                  <a:schemeClr val="tx1"/>
                </a:solidFill>
                <a:effectLst/>
                <a:latin typeface="+mn-lt"/>
                <a:ea typeface="+mn-ea"/>
                <a:cs typeface="+mn-cs"/>
              </a:rPr>
              <a:t> pengar eller har mer egna pengar än förut</a:t>
            </a:r>
          </a:p>
          <a:p>
            <a:pPr lvl="0"/>
            <a:r>
              <a:rPr lang="sv-SE" sz="1200" kern="1200" dirty="0">
                <a:solidFill>
                  <a:schemeClr val="tx1"/>
                </a:solidFill>
                <a:effectLst/>
                <a:latin typeface="+mn-lt"/>
                <a:ea typeface="+mn-ea"/>
                <a:cs typeface="+mn-cs"/>
              </a:rPr>
              <a:t>Kommer hem med dyra saker och kläder, skaffar ytterligare en mobil</a:t>
            </a:r>
          </a:p>
          <a:p>
            <a:pPr lvl="0"/>
            <a:r>
              <a:rPr lang="sv-SE" sz="1200" kern="1200" dirty="0">
                <a:solidFill>
                  <a:schemeClr val="tx1"/>
                </a:solidFill>
                <a:effectLst/>
                <a:latin typeface="+mn-lt"/>
                <a:ea typeface="+mn-ea"/>
                <a:cs typeface="+mn-cs"/>
              </a:rPr>
              <a:t>Har nya värderingar</a:t>
            </a:r>
          </a:p>
          <a:p>
            <a:r>
              <a:rPr lang="sv-SE" sz="1200" kern="1200" dirty="0">
                <a:solidFill>
                  <a:schemeClr val="tx1"/>
                </a:solidFill>
                <a:effectLst/>
                <a:latin typeface="+mn-lt"/>
                <a:ea typeface="+mn-ea"/>
                <a:cs typeface="+mn-cs"/>
              </a:rPr>
              <a:t>Det är också vanligt att barn som rekryteras känner sig pressade och får oro och ångest. En del börjar skolka, mår illa eller har fysiskt ont.</a:t>
            </a:r>
          </a:p>
          <a:p>
            <a:r>
              <a:rPr lang="sv-SE" sz="1200" kern="1200" dirty="0">
                <a:solidFill>
                  <a:schemeClr val="tx1"/>
                </a:solidFill>
                <a:effectLst/>
                <a:latin typeface="+mn-lt"/>
                <a:ea typeface="+mn-ea"/>
                <a:cs typeface="+mn-cs"/>
              </a:rPr>
              <a:t>Samt: </a:t>
            </a:r>
          </a:p>
          <a:p>
            <a:r>
              <a:rPr lang="sv-SE" sz="1200" kern="1200" dirty="0">
                <a:solidFill>
                  <a:schemeClr val="tx1"/>
                </a:solidFill>
                <a:effectLst/>
                <a:latin typeface="+mn-lt"/>
                <a:ea typeface="+mn-ea"/>
                <a:cs typeface="+mn-cs"/>
              </a:rPr>
              <a:t>Några varningstecken du ska vara uppmärksam på är: ¨ Om ditt barn börjar ljuga eller dölja saker ¨ Börjar umgås med nya, äldre ungdomar eller vuxna ¨ Kommer hem med nya kläder eller ny telefon ¨ Slutar be dig om pengar eller verkar ha mer egna pengar ¨ Skickar eller tar emot misstänkt många eller stora betalningar (via </a:t>
            </a:r>
            <a:r>
              <a:rPr lang="sv-SE" sz="1200" kern="1200" dirty="0" err="1">
                <a:solidFill>
                  <a:schemeClr val="tx1"/>
                </a:solidFill>
                <a:effectLst/>
                <a:latin typeface="+mn-lt"/>
                <a:ea typeface="+mn-ea"/>
                <a:cs typeface="+mn-cs"/>
              </a:rPr>
              <a:t>Swish</a:t>
            </a:r>
            <a:r>
              <a:rPr lang="sv-SE" sz="1200" kern="1200" dirty="0">
                <a:solidFill>
                  <a:schemeClr val="tx1"/>
                </a:solidFill>
                <a:effectLst/>
                <a:latin typeface="+mn-lt"/>
                <a:ea typeface="+mn-ea"/>
                <a:cs typeface="+mn-cs"/>
              </a:rPr>
              <a:t> eller bankkonto) ¨ Börjar ha två </a:t>
            </a:r>
            <a:r>
              <a:rPr lang="sv-SE" sz="1200" kern="1200" dirty="0" err="1">
                <a:solidFill>
                  <a:schemeClr val="tx1"/>
                </a:solidFill>
                <a:effectLst/>
                <a:latin typeface="+mn-lt"/>
                <a:ea typeface="+mn-ea"/>
                <a:cs typeface="+mn-cs"/>
              </a:rPr>
              <a:t>sim-kort</a:t>
            </a:r>
            <a:r>
              <a:rPr lang="sv-SE" sz="1200" kern="1200" dirty="0">
                <a:solidFill>
                  <a:schemeClr val="tx1"/>
                </a:solidFill>
                <a:effectLst/>
                <a:latin typeface="+mn-lt"/>
                <a:ea typeface="+mn-ea"/>
                <a:cs typeface="+mn-cs"/>
              </a:rPr>
              <a:t> ¨ Följer eller kommunicerar med kriminella på sociala medier ¨ Laddar ner krypterade chattappar ¨ Uttrycker sig annorlunda, har nya åsikter och </a:t>
            </a:r>
            <a:r>
              <a:rPr lang="sv-SE" sz="1200" kern="1200" dirty="0" err="1">
                <a:solidFill>
                  <a:schemeClr val="tx1"/>
                </a:solidFill>
                <a:effectLst/>
                <a:latin typeface="+mn-lt"/>
                <a:ea typeface="+mn-ea"/>
                <a:cs typeface="+mn-cs"/>
              </a:rPr>
              <a:t>värderinga</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AC113758-4B63-40D7-B26B-F67CE25F1C5D}" type="slidenum">
              <a:rPr lang="sv-SE" smtClean="0"/>
              <a:t>10</a:t>
            </a:fld>
            <a:endParaRPr lang="sv-SE"/>
          </a:p>
        </p:txBody>
      </p:sp>
    </p:spTree>
    <p:extLst>
      <p:ext uri="{BB962C8B-B14F-4D97-AF65-F5344CB8AC3E}">
        <p14:creationId xmlns:p14="http://schemas.microsoft.com/office/powerpoint/2010/main" val="3530458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Vägar in </a:t>
            </a:r>
          </a:p>
          <a:p>
            <a:pPr lvl="0"/>
            <a:r>
              <a:rPr lang="sv-SE" sz="1200" kern="1200" dirty="0">
                <a:solidFill>
                  <a:schemeClr val="tx1"/>
                </a:solidFill>
                <a:effectLst/>
                <a:latin typeface="+mn-lt"/>
                <a:ea typeface="+mn-ea"/>
                <a:cs typeface="+mn-cs"/>
              </a:rPr>
              <a:t>Personer som du känner redan är i miljön </a:t>
            </a:r>
          </a:p>
          <a:p>
            <a:pPr lvl="0"/>
            <a:r>
              <a:rPr lang="sv-SE" sz="1200" kern="1200" dirty="0">
                <a:solidFill>
                  <a:schemeClr val="tx1"/>
                </a:solidFill>
                <a:effectLst/>
                <a:latin typeface="+mn-lt"/>
                <a:ea typeface="+mn-ea"/>
                <a:cs typeface="+mn-cs"/>
              </a:rPr>
              <a:t>Tjejer blir tillsammans med ngn som är i kriminella miljöer</a:t>
            </a:r>
          </a:p>
          <a:p>
            <a:pPr lvl="0"/>
            <a:r>
              <a:rPr lang="sv-SE" sz="1200" kern="1200" dirty="0" err="1">
                <a:solidFill>
                  <a:schemeClr val="tx1"/>
                </a:solidFill>
                <a:effectLst/>
                <a:latin typeface="+mn-lt"/>
                <a:ea typeface="+mn-ea"/>
                <a:cs typeface="+mn-cs"/>
              </a:rPr>
              <a:t>Groomas</a:t>
            </a:r>
            <a:r>
              <a:rPr lang="sv-SE" sz="1200" kern="1200" dirty="0">
                <a:solidFill>
                  <a:schemeClr val="tx1"/>
                </a:solidFill>
                <a:effectLst/>
                <a:latin typeface="+mn-lt"/>
                <a:ea typeface="+mn-ea"/>
                <a:cs typeface="+mn-cs"/>
              </a:rPr>
              <a:t> in i miljöerna via smartphones (krypterade chattar) eller skolmiljön (att skapa emotionella band till gänget). Tjejer skapar relationer som är del av dessa sammanhang – riskerar att isoleras från andra relationer. </a:t>
            </a:r>
          </a:p>
          <a:p>
            <a:pPr lvl="0"/>
            <a:r>
              <a:rPr lang="sv-SE" sz="1200" kern="1200" dirty="0">
                <a:solidFill>
                  <a:schemeClr val="tx1"/>
                </a:solidFill>
                <a:effectLst/>
                <a:latin typeface="+mn-lt"/>
                <a:ea typeface="+mn-ea"/>
                <a:cs typeface="+mn-cs"/>
              </a:rPr>
              <a:t>Tjejer har större sociala nätverk än killar </a:t>
            </a:r>
          </a:p>
          <a:p>
            <a:pPr lvl="0"/>
            <a:r>
              <a:rPr lang="sv-SE" sz="1200" kern="1200" dirty="0">
                <a:solidFill>
                  <a:schemeClr val="tx1"/>
                </a:solidFill>
                <a:effectLst/>
                <a:latin typeface="+mn-lt"/>
                <a:ea typeface="+mn-ea"/>
                <a:cs typeface="+mn-cs"/>
              </a:rPr>
              <a:t>Tre exempel från internationell forskning om varför tjejer är med i gäng (tillhörighet, status och respekt – både självrespekt att ta kontroll över sitt egna liv men också att de får respekt av andra). Pengar; ekonomisk säkerhet och/eller leva en glamorös livsstil. Trygghet: att man kommer undan föräldrars missbruk/ohälsa och att man är skyddad av andra. Att killar ex ”räddar en från ens mamma”. </a:t>
            </a:r>
          </a:p>
          <a:p>
            <a:pPr lvl="0"/>
            <a:r>
              <a:rPr lang="sv-SE" sz="1200" kern="1200" dirty="0">
                <a:solidFill>
                  <a:schemeClr val="tx1"/>
                </a:solidFill>
                <a:effectLst/>
                <a:latin typeface="+mn-lt"/>
                <a:ea typeface="+mn-ea"/>
                <a:cs typeface="+mn-cs"/>
              </a:rPr>
              <a:t>Killar rekryteras mer i fysisk miljö.</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Delaktigheten </a:t>
            </a:r>
          </a:p>
          <a:p>
            <a:pPr lvl="0"/>
            <a:r>
              <a:rPr lang="sv-SE" sz="1200" kern="1200" dirty="0">
                <a:solidFill>
                  <a:schemeClr val="tx1"/>
                </a:solidFill>
                <a:effectLst/>
                <a:latin typeface="+mn-lt"/>
                <a:ea typeface="+mn-ea"/>
                <a:cs typeface="+mn-cs"/>
              </a:rPr>
              <a:t>Dröjer innan tjejer begår brott (när de är med i sammanhangen). Man umgås med vänner eller pojkvän och till sist blir de involverade i brottshandlingar med tiden. Sällsynt att en tjej går in i ett gäng och delaktig i brottsliga handlingar på en gång. </a:t>
            </a:r>
          </a:p>
          <a:p>
            <a:pPr lvl="0"/>
            <a:r>
              <a:rPr lang="sv-SE" sz="1200" kern="1200" dirty="0">
                <a:solidFill>
                  <a:schemeClr val="tx1"/>
                </a:solidFill>
                <a:effectLst/>
                <a:latin typeface="+mn-lt"/>
                <a:ea typeface="+mn-ea"/>
                <a:cs typeface="+mn-cs"/>
              </a:rPr>
              <a:t>Först exempelvis förvarar ngt och sen blir det grövre. </a:t>
            </a:r>
          </a:p>
          <a:p>
            <a:pPr lvl="0"/>
            <a:r>
              <a:rPr lang="sv-SE" sz="1200" kern="1200" dirty="0">
                <a:solidFill>
                  <a:schemeClr val="tx1"/>
                </a:solidFill>
                <a:effectLst/>
                <a:latin typeface="+mn-lt"/>
                <a:ea typeface="+mn-ea"/>
                <a:cs typeface="+mn-cs"/>
              </a:rPr>
              <a:t>Sällsynt med skjutvapenvåld och tjejer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Gängmiljön och normer </a:t>
            </a:r>
          </a:p>
          <a:p>
            <a:pPr lvl="0"/>
            <a:r>
              <a:rPr lang="sv-SE" sz="1200" kern="1200" dirty="0">
                <a:solidFill>
                  <a:schemeClr val="tx1"/>
                </a:solidFill>
                <a:effectLst/>
                <a:latin typeface="+mn-lt"/>
                <a:ea typeface="+mn-ea"/>
                <a:cs typeface="+mn-cs"/>
              </a:rPr>
              <a:t>Makthierarkier och sexualisering av tjejer. Påverkar handlingsutrymme och den psykiska hälsan. Risk för våld och övergrepp (främst sexuella övergrepp). </a:t>
            </a:r>
          </a:p>
          <a:p>
            <a:pPr lvl="0"/>
            <a:r>
              <a:rPr lang="sv-SE" sz="1200" kern="1200" dirty="0">
                <a:solidFill>
                  <a:schemeClr val="tx1"/>
                </a:solidFill>
                <a:effectLst/>
                <a:latin typeface="+mn-lt"/>
                <a:ea typeface="+mn-ea"/>
                <a:cs typeface="+mn-cs"/>
              </a:rPr>
              <a:t>Ju mer du är involverad i brottshandlingar desto större risk att utsättas för våldshandlingar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Tjejernas utsatthet inom ramen för gängen </a:t>
            </a:r>
          </a:p>
          <a:p>
            <a:pPr lvl="0"/>
            <a:r>
              <a:rPr lang="sv-SE" sz="1200" kern="1200" dirty="0">
                <a:solidFill>
                  <a:schemeClr val="tx1"/>
                </a:solidFill>
                <a:effectLst/>
                <a:latin typeface="+mn-lt"/>
                <a:ea typeface="+mn-ea"/>
                <a:cs typeface="+mn-cs"/>
              </a:rPr>
              <a:t>Våld i nära relation (gängrelaterade sexuella övergrepp)</a:t>
            </a:r>
          </a:p>
          <a:p>
            <a:pPr lvl="0"/>
            <a:r>
              <a:rPr lang="sv-SE" sz="1200" kern="1200" dirty="0">
                <a:solidFill>
                  <a:schemeClr val="tx1"/>
                </a:solidFill>
                <a:effectLst/>
                <a:latin typeface="+mn-lt"/>
                <a:ea typeface="+mn-ea"/>
                <a:cs typeface="+mn-cs"/>
              </a:rPr>
              <a:t>Tjejerna tvingas hålla våldet hemligt för att polisen inte ska bli inblandad</a:t>
            </a:r>
          </a:p>
          <a:p>
            <a:pPr lvl="0"/>
            <a:r>
              <a:rPr lang="sv-SE" sz="1200" kern="1200" dirty="0">
                <a:solidFill>
                  <a:schemeClr val="tx1"/>
                </a:solidFill>
                <a:effectLst/>
                <a:latin typeface="+mn-lt"/>
                <a:ea typeface="+mn-ea"/>
                <a:cs typeface="+mn-cs"/>
              </a:rPr>
              <a:t>Utsattheten behöver inte vara partnern – det kan även vara andra killar i gänget </a:t>
            </a:r>
          </a:p>
          <a:p>
            <a:pPr lvl="0"/>
            <a:r>
              <a:rPr lang="sv-SE" sz="1200" kern="1200" dirty="0">
                <a:solidFill>
                  <a:schemeClr val="tx1"/>
                </a:solidFill>
                <a:effectLst/>
                <a:latin typeface="+mn-lt"/>
                <a:ea typeface="+mn-ea"/>
                <a:cs typeface="+mn-cs"/>
              </a:rPr>
              <a:t>Ökad risk med 400 % att uppsöka vård </a:t>
            </a:r>
            <a:r>
              <a:rPr lang="sv-SE" sz="1200" kern="1200" dirty="0" err="1">
                <a:solidFill>
                  <a:schemeClr val="tx1"/>
                </a:solidFill>
                <a:effectLst/>
                <a:latin typeface="+mn-lt"/>
                <a:ea typeface="+mn-ea"/>
                <a:cs typeface="+mn-cs"/>
              </a:rPr>
              <a:t>pga</a:t>
            </a:r>
            <a:r>
              <a:rPr lang="sv-SE" sz="1200" kern="1200" dirty="0">
                <a:solidFill>
                  <a:schemeClr val="tx1"/>
                </a:solidFill>
                <a:effectLst/>
                <a:latin typeface="+mn-lt"/>
                <a:ea typeface="+mn-ea"/>
                <a:cs typeface="+mn-cs"/>
              </a:rPr>
              <a:t> våld jmf med tjejer som inte är med i gäng </a:t>
            </a:r>
          </a:p>
          <a:p>
            <a:pPr lvl="0"/>
            <a:r>
              <a:rPr lang="sv-SE" sz="1200" kern="1200" dirty="0">
                <a:solidFill>
                  <a:schemeClr val="tx1"/>
                </a:solidFill>
                <a:effectLst/>
                <a:latin typeface="+mn-lt"/>
                <a:ea typeface="+mn-ea"/>
                <a:cs typeface="+mn-cs"/>
              </a:rPr>
              <a:t>Självmordsförsök (ökad)</a:t>
            </a:r>
          </a:p>
          <a:p>
            <a:pPr lvl="0"/>
            <a:r>
              <a:rPr lang="sv-SE" sz="1200" kern="1200" dirty="0">
                <a:solidFill>
                  <a:schemeClr val="tx1"/>
                </a:solidFill>
                <a:effectLst/>
                <a:latin typeface="+mn-lt"/>
                <a:ea typeface="+mn-ea"/>
                <a:cs typeface="+mn-cs"/>
              </a:rPr>
              <a:t>Våldsutsatthet i hemmet och drogberoende i hemmet under uppväxten används emot tjejerna för att kontrollera tjejerna i gängmiljön. Ex om du har blivit utsatt (sexuellt våld) i hemmet så blir de utpressade. </a:t>
            </a:r>
          </a:p>
          <a:p>
            <a:pPr lvl="0"/>
            <a:r>
              <a:rPr lang="sv-SE" sz="1200" kern="1200" dirty="0">
                <a:solidFill>
                  <a:schemeClr val="tx1"/>
                </a:solidFill>
                <a:effectLst/>
                <a:latin typeface="+mn-lt"/>
                <a:ea typeface="+mn-ea"/>
                <a:cs typeface="+mn-cs"/>
              </a:rPr>
              <a:t>Ångest, depression och </a:t>
            </a:r>
            <a:r>
              <a:rPr lang="sv-SE" sz="1200" kern="1200" dirty="0" err="1">
                <a:solidFill>
                  <a:schemeClr val="tx1"/>
                </a:solidFill>
                <a:effectLst/>
                <a:latin typeface="+mn-lt"/>
                <a:ea typeface="+mn-ea"/>
                <a:cs typeface="+mn-cs"/>
              </a:rPr>
              <a:t>ptsd</a:t>
            </a:r>
            <a:r>
              <a:rPr lang="sv-SE" sz="1200" kern="1200" dirty="0">
                <a:solidFill>
                  <a:schemeClr val="tx1"/>
                </a:solidFill>
                <a:effectLst/>
                <a:latin typeface="+mn-lt"/>
                <a:ea typeface="+mn-ea"/>
                <a:cs typeface="+mn-cs"/>
              </a:rPr>
              <a:t> </a:t>
            </a:r>
          </a:p>
          <a:p>
            <a:pPr lvl="0"/>
            <a:r>
              <a:rPr lang="sv-SE" sz="1200" kern="1200" dirty="0">
                <a:solidFill>
                  <a:schemeClr val="tx1"/>
                </a:solidFill>
                <a:effectLst/>
                <a:latin typeface="+mn-lt"/>
                <a:ea typeface="+mn-ea"/>
                <a:cs typeface="+mn-cs"/>
              </a:rPr>
              <a:t>Stigmatiseras och marginaliseras av andra (av killar, tjejer och samhället i stort)</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Vägen ut </a:t>
            </a:r>
          </a:p>
          <a:p>
            <a:pPr lvl="0"/>
            <a:r>
              <a:rPr lang="sv-SE" sz="1200" kern="1200" dirty="0">
                <a:solidFill>
                  <a:schemeClr val="tx1"/>
                </a:solidFill>
                <a:effectLst/>
                <a:latin typeface="+mn-lt"/>
                <a:ea typeface="+mn-ea"/>
                <a:cs typeface="+mn-cs"/>
              </a:rPr>
              <a:t>De vill bort när en partner ändras och tryggheten går över till våld och kontroll </a:t>
            </a:r>
          </a:p>
          <a:p>
            <a:pPr lvl="0"/>
            <a:r>
              <a:rPr lang="sv-SE" sz="1200" kern="1200" dirty="0">
                <a:solidFill>
                  <a:schemeClr val="tx1"/>
                </a:solidFill>
                <a:effectLst/>
                <a:latin typeface="+mn-lt"/>
                <a:ea typeface="+mn-ea"/>
                <a:cs typeface="+mn-cs"/>
              </a:rPr>
              <a:t>När de inte kan röra sig lika fritt i samhället </a:t>
            </a:r>
          </a:p>
          <a:p>
            <a:pPr lvl="0"/>
            <a:r>
              <a:rPr lang="sv-SE" sz="1200" kern="1200" dirty="0">
                <a:solidFill>
                  <a:schemeClr val="tx1"/>
                </a:solidFill>
                <a:effectLst/>
                <a:latin typeface="+mn-lt"/>
                <a:ea typeface="+mn-ea"/>
                <a:cs typeface="+mn-cs"/>
              </a:rPr>
              <a:t>När pojkvännen riskerar att hamna i fängelse eller riskerar att bli skjuten</a:t>
            </a:r>
          </a:p>
          <a:p>
            <a:pPr lvl="0"/>
            <a:r>
              <a:rPr lang="sv-SE" sz="1200" kern="1200" dirty="0">
                <a:solidFill>
                  <a:schemeClr val="tx1"/>
                </a:solidFill>
                <a:effectLst/>
                <a:latin typeface="+mn-lt"/>
                <a:ea typeface="+mn-ea"/>
                <a:cs typeface="+mn-cs"/>
              </a:rPr>
              <a:t>Dock svårt att lämna </a:t>
            </a:r>
            <a:r>
              <a:rPr lang="sv-SE" sz="1200" kern="1200" dirty="0" err="1">
                <a:solidFill>
                  <a:schemeClr val="tx1"/>
                </a:solidFill>
                <a:effectLst/>
                <a:latin typeface="+mn-lt"/>
                <a:ea typeface="+mn-ea"/>
                <a:cs typeface="+mn-cs"/>
              </a:rPr>
              <a:t>pga</a:t>
            </a:r>
            <a:r>
              <a:rPr lang="sv-SE" sz="1200" kern="1200" dirty="0">
                <a:solidFill>
                  <a:schemeClr val="tx1"/>
                </a:solidFill>
                <a:effectLst/>
                <a:latin typeface="+mn-lt"/>
                <a:ea typeface="+mn-ea"/>
                <a:cs typeface="+mn-cs"/>
              </a:rPr>
              <a:t> att alternativen är få. Kontakten med familjen är dålig. De har oftast inte gått klart skolan. Svårt att hitta en annan form av försörjning. Ofta ett missbruk.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ATT STÖTTA OCH SE HELHETEN! </a:t>
            </a:r>
          </a:p>
          <a:p>
            <a:r>
              <a:rPr lang="sv-SE" sz="1200" kern="1200" dirty="0">
                <a:solidFill>
                  <a:schemeClr val="tx1"/>
                </a:solidFill>
                <a:effectLst/>
                <a:latin typeface="+mn-lt"/>
                <a:ea typeface="+mn-ea"/>
                <a:cs typeface="+mn-cs"/>
              </a:rPr>
              <a:t>För att kunna stötta behöver vi förstå att livet präglas av utsatthet av våld, trauma, ohälsa, bevittna och vara en del av brottsliga handlingar. Det är ett OCH </a:t>
            </a:r>
            <a:r>
              <a:rPr lang="sv-SE" sz="1200" kern="1200" dirty="0" err="1">
                <a:solidFill>
                  <a:schemeClr val="tx1"/>
                </a:solidFill>
                <a:effectLst/>
                <a:latin typeface="+mn-lt"/>
                <a:ea typeface="+mn-ea"/>
                <a:cs typeface="+mn-cs"/>
              </a:rPr>
              <a:t>och</a:t>
            </a:r>
            <a:r>
              <a:rPr lang="sv-SE" sz="1200" kern="1200" dirty="0">
                <a:solidFill>
                  <a:schemeClr val="tx1"/>
                </a:solidFill>
                <a:effectLst/>
                <a:latin typeface="+mn-lt"/>
                <a:ea typeface="+mn-ea"/>
                <a:cs typeface="+mn-cs"/>
              </a:rPr>
              <a:t> inte ett ELLER. Alla dessa OCH gör det svårt att lämna. </a:t>
            </a:r>
          </a:p>
          <a:p>
            <a:r>
              <a:rPr lang="sv-SE" sz="1200" kern="1200" dirty="0">
                <a:solidFill>
                  <a:schemeClr val="tx1"/>
                </a:solidFill>
                <a:effectLst/>
                <a:latin typeface="+mn-lt"/>
                <a:ea typeface="+mn-ea"/>
                <a:cs typeface="+mn-cs"/>
              </a:rPr>
              <a:t>Professionella riskerar att missa tjejernas specifika situation. Osynligheten utnyttjas av gängen och gör positionen extra utsatta.</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Hur uppmärksamma tidigare: </a:t>
            </a:r>
          </a:p>
          <a:p>
            <a:pPr lvl="0"/>
            <a:r>
              <a:rPr lang="sv-SE" sz="1200" kern="1200" dirty="0">
                <a:solidFill>
                  <a:schemeClr val="tx1"/>
                </a:solidFill>
                <a:effectLst/>
                <a:latin typeface="+mn-lt"/>
                <a:ea typeface="+mn-ea"/>
                <a:cs typeface="+mn-cs"/>
              </a:rPr>
              <a:t>De har berättat delar för andra </a:t>
            </a:r>
          </a:p>
          <a:p>
            <a:pPr lvl="0"/>
            <a:r>
              <a:rPr lang="sv-SE" sz="1200" kern="1200" dirty="0">
                <a:solidFill>
                  <a:schemeClr val="tx1"/>
                </a:solidFill>
                <a:effectLst/>
                <a:latin typeface="+mn-lt"/>
                <a:ea typeface="+mn-ea"/>
                <a:cs typeface="+mn-cs"/>
              </a:rPr>
              <a:t>Behöver finnas mer i utbildningar, ex socionomer om riskkriminalitet </a:t>
            </a:r>
          </a:p>
          <a:p>
            <a:pPr lvl="0"/>
            <a:r>
              <a:rPr lang="sv-SE" sz="1200" kern="1200" dirty="0">
                <a:solidFill>
                  <a:schemeClr val="tx1"/>
                </a:solidFill>
                <a:effectLst/>
                <a:latin typeface="+mn-lt"/>
                <a:ea typeface="+mn-ea"/>
                <a:cs typeface="+mn-cs"/>
              </a:rPr>
              <a:t>Fråga mer om/när tjejer berättar om utsatthet. Våga fråga! Och våga ta emot svaret. </a:t>
            </a:r>
          </a:p>
          <a:p>
            <a:pPr lvl="0"/>
            <a:r>
              <a:rPr lang="sv-SE" sz="1200" kern="1200" dirty="0">
                <a:solidFill>
                  <a:schemeClr val="tx1"/>
                </a:solidFill>
                <a:effectLst/>
                <a:latin typeface="+mn-lt"/>
                <a:ea typeface="+mn-ea"/>
                <a:cs typeface="+mn-cs"/>
              </a:rPr>
              <a:t>De professionella vi talar med säger fortfarande att de inte frågar trots mediestorm om kriminalitet de senaste 2 åren.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a:t>
            </a:r>
          </a:p>
        </p:txBody>
      </p:sp>
      <p:sp>
        <p:nvSpPr>
          <p:cNvPr id="4" name="Platshållare för bildnummer 3"/>
          <p:cNvSpPr>
            <a:spLocks noGrp="1"/>
          </p:cNvSpPr>
          <p:nvPr>
            <p:ph type="sldNum" sz="quarter" idx="10"/>
          </p:nvPr>
        </p:nvSpPr>
        <p:spPr/>
        <p:txBody>
          <a:bodyPr/>
          <a:lstStyle/>
          <a:p>
            <a:fld id="{AC113758-4B63-40D7-B26B-F67CE25F1C5D}" type="slidenum">
              <a:rPr lang="sv-SE" smtClean="0"/>
              <a:t>11</a:t>
            </a:fld>
            <a:endParaRPr lang="sv-SE"/>
          </a:p>
        </p:txBody>
      </p:sp>
    </p:spTree>
    <p:extLst>
      <p:ext uri="{BB962C8B-B14F-4D97-AF65-F5344CB8AC3E}">
        <p14:creationId xmlns:p14="http://schemas.microsoft.com/office/powerpoint/2010/main" val="1528554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Ökat skolvåld: </a:t>
            </a:r>
          </a:p>
          <a:p>
            <a:pPr lvl="0"/>
            <a:r>
              <a:rPr lang="sv-SE" sz="1200" kern="1200" dirty="0">
                <a:solidFill>
                  <a:schemeClr val="tx1"/>
                </a:solidFill>
                <a:effectLst/>
                <a:latin typeface="+mn-lt"/>
                <a:ea typeface="+mn-ea"/>
                <a:cs typeface="+mn-cs"/>
              </a:rPr>
              <a:t>Sociala och ekonomiska faktorer </a:t>
            </a:r>
          </a:p>
          <a:p>
            <a:pPr lvl="0"/>
            <a:r>
              <a:rPr lang="sv-SE" sz="1200" kern="1200" dirty="0">
                <a:solidFill>
                  <a:schemeClr val="tx1"/>
                </a:solidFill>
                <a:effectLst/>
                <a:latin typeface="+mn-lt"/>
                <a:ea typeface="+mn-ea"/>
                <a:cs typeface="+mn-cs"/>
              </a:rPr>
              <a:t>Skolmiljö och klimat (där elever upplever mobbing, trakasserier och bristande stöd från lärare) där våld normaliseras och tolereras </a:t>
            </a:r>
          </a:p>
          <a:p>
            <a:pPr lvl="0"/>
            <a:r>
              <a:rPr lang="sv-SE" sz="1200" kern="1200" dirty="0">
                <a:solidFill>
                  <a:schemeClr val="tx1"/>
                </a:solidFill>
                <a:effectLst/>
                <a:latin typeface="+mn-lt"/>
                <a:ea typeface="+mn-ea"/>
                <a:cs typeface="+mn-cs"/>
              </a:rPr>
              <a:t>Mental hälsa och psykologiska faktorer: underliggande psykiska hälsoproblem </a:t>
            </a:r>
            <a:r>
              <a:rPr lang="sv-SE" sz="1200" kern="1200" dirty="0" err="1">
                <a:solidFill>
                  <a:schemeClr val="tx1"/>
                </a:solidFill>
                <a:effectLst/>
                <a:latin typeface="+mn-lt"/>
                <a:ea typeface="+mn-ea"/>
                <a:cs typeface="+mn-cs"/>
              </a:rPr>
              <a:t>vcoh</a:t>
            </a:r>
            <a:r>
              <a:rPr lang="sv-SE" sz="1200" kern="1200" dirty="0">
                <a:solidFill>
                  <a:schemeClr val="tx1"/>
                </a:solidFill>
                <a:effectLst/>
                <a:latin typeface="+mn-lt"/>
                <a:ea typeface="+mn-ea"/>
                <a:cs typeface="+mn-cs"/>
              </a:rPr>
              <a:t> emotionella svårigheter. Stress, ångest och depression. </a:t>
            </a:r>
          </a:p>
          <a:p>
            <a:pPr lvl="0"/>
            <a:r>
              <a:rPr lang="sv-SE" sz="1200" kern="1200" dirty="0">
                <a:solidFill>
                  <a:schemeClr val="tx1"/>
                </a:solidFill>
                <a:effectLst/>
                <a:latin typeface="+mn-lt"/>
                <a:ea typeface="+mn-ea"/>
                <a:cs typeface="+mn-cs"/>
              </a:rPr>
              <a:t>Familjefaktorer: våld i hemmet, försummelse eller bristande stöd </a:t>
            </a:r>
          </a:p>
          <a:p>
            <a:pPr lvl="0"/>
            <a:r>
              <a:rPr lang="sv-SE" sz="1200" kern="1200" dirty="0">
                <a:solidFill>
                  <a:schemeClr val="tx1"/>
                </a:solidFill>
                <a:effectLst/>
                <a:latin typeface="+mn-lt"/>
                <a:ea typeface="+mn-ea"/>
                <a:cs typeface="+mn-cs"/>
              </a:rPr>
              <a:t>Social påverkan och medier</a:t>
            </a:r>
          </a:p>
          <a:p>
            <a:pPr lvl="0"/>
            <a:r>
              <a:rPr lang="sv-SE" sz="1200" kern="1200" dirty="0">
                <a:solidFill>
                  <a:schemeClr val="tx1"/>
                </a:solidFill>
                <a:effectLst/>
                <a:latin typeface="+mn-lt"/>
                <a:ea typeface="+mn-ea"/>
                <a:cs typeface="+mn-cs"/>
              </a:rPr>
              <a:t>Alkohol och droger</a:t>
            </a:r>
          </a:p>
          <a:p>
            <a:pPr lvl="0"/>
            <a:r>
              <a:rPr lang="sv-SE" sz="1200" kern="1200" dirty="0">
                <a:solidFill>
                  <a:schemeClr val="tx1"/>
                </a:solidFill>
                <a:effectLst/>
                <a:latin typeface="+mn-lt"/>
                <a:ea typeface="+mn-ea"/>
                <a:cs typeface="+mn-cs"/>
              </a:rPr>
              <a:t>Grupptryck och tillhörighet – för att bli accepterade </a:t>
            </a:r>
          </a:p>
          <a:p>
            <a:pPr lvl="0"/>
            <a:r>
              <a:rPr lang="sv-SE" sz="1200" kern="1200" dirty="0">
                <a:solidFill>
                  <a:schemeClr val="tx1"/>
                </a:solidFill>
                <a:effectLst/>
                <a:latin typeface="+mn-lt"/>
                <a:ea typeface="+mn-ea"/>
                <a:cs typeface="+mn-cs"/>
              </a:rPr>
              <a:t>Bristande utbildning och konfliktlösning: emotionell intelligens behövs och istället ty sig till våld </a:t>
            </a:r>
          </a:p>
          <a:p>
            <a:pPr lvl="0"/>
            <a:r>
              <a:rPr lang="sv-SE" sz="1200" kern="1200" dirty="0">
                <a:solidFill>
                  <a:schemeClr val="tx1"/>
                </a:solidFill>
                <a:effectLst/>
                <a:latin typeface="+mn-lt"/>
                <a:ea typeface="+mn-ea"/>
                <a:cs typeface="+mn-cs"/>
              </a:rPr>
              <a:t>Rasism och diskriminering: en är en stor faktor, särskilt om elever upplever sig vara måltavla.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Ungdomar mår sämre där skolan är en faktor. </a:t>
            </a:r>
          </a:p>
          <a:p>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12</a:t>
            </a:fld>
            <a:endParaRPr lang="sv-SE"/>
          </a:p>
        </p:txBody>
      </p:sp>
    </p:spTree>
    <p:extLst>
      <p:ext uri="{BB962C8B-B14F-4D97-AF65-F5344CB8AC3E}">
        <p14:creationId xmlns:p14="http://schemas.microsoft.com/office/powerpoint/2010/main" val="722166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200" dirty="0"/>
              <a:t>STRUKTURERAD SAMVERKAN  (främjande och förebyggande insatser. Snabba och samordnande insatser, samlad kompetens, överenskommelser och lägesbilder)</a:t>
            </a:r>
          </a:p>
          <a:p>
            <a:pPr lvl="0"/>
            <a:endParaRPr lang="sv-SE" sz="1200" dirty="0"/>
          </a:p>
          <a:p>
            <a:r>
              <a:rPr lang="sv-SE" sz="1200" b="1" i="0" kern="1200" dirty="0">
                <a:solidFill>
                  <a:schemeClr val="tx1"/>
                </a:solidFill>
                <a:effectLst/>
                <a:latin typeface="+mn-lt"/>
                <a:ea typeface="+mn-ea"/>
                <a:cs typeface="+mn-cs"/>
              </a:rPr>
              <a:t>socialtjänstens fältassistenter</a:t>
            </a:r>
            <a:r>
              <a:rPr lang="sv-SE" sz="1200" b="0" i="0" kern="1200" dirty="0">
                <a:solidFill>
                  <a:schemeClr val="tx1"/>
                </a:solidFill>
                <a:effectLst/>
                <a:latin typeface="+mn-lt"/>
                <a:ea typeface="+mn-ea"/>
                <a:cs typeface="+mn-cs"/>
              </a:rPr>
              <a:t>, som arbetar uppsökande bland ungdomar på gator och torg, skolor, fritidsgårdar och på internet</a:t>
            </a:r>
          </a:p>
          <a:p>
            <a:r>
              <a:rPr lang="sv-SE" sz="1200" b="1" i="0" kern="1200" dirty="0">
                <a:solidFill>
                  <a:schemeClr val="tx1"/>
                </a:solidFill>
                <a:effectLst/>
                <a:latin typeface="+mn-lt"/>
                <a:ea typeface="+mn-ea"/>
                <a:cs typeface="+mn-cs"/>
              </a:rPr>
              <a:t>sociala insatsgrupper</a:t>
            </a:r>
            <a:r>
              <a:rPr lang="sv-SE" sz="1200" b="0" i="0" kern="1200" dirty="0">
                <a:solidFill>
                  <a:schemeClr val="tx1"/>
                </a:solidFill>
                <a:effectLst/>
                <a:latin typeface="+mn-lt"/>
                <a:ea typeface="+mn-ea"/>
                <a:cs typeface="+mn-cs"/>
              </a:rPr>
              <a:t> (SIG) jobbar bland annat med personer som vill lämna en kriminell livsstil</a:t>
            </a:r>
          </a:p>
          <a:p>
            <a:r>
              <a:rPr lang="sv-SE" sz="1200" b="1" i="0" kern="1200" dirty="0">
                <a:solidFill>
                  <a:schemeClr val="tx1"/>
                </a:solidFill>
                <a:effectLst/>
                <a:latin typeface="+mn-lt"/>
                <a:ea typeface="+mn-ea"/>
                <a:cs typeface="+mn-cs"/>
              </a:rPr>
              <a:t>personal på fritidsgårdarna</a:t>
            </a:r>
            <a:r>
              <a:rPr lang="sv-SE" sz="1200" b="0" i="0" kern="1200" dirty="0">
                <a:solidFill>
                  <a:schemeClr val="tx1"/>
                </a:solidFill>
                <a:effectLst/>
                <a:latin typeface="+mn-lt"/>
                <a:ea typeface="+mn-ea"/>
                <a:cs typeface="+mn-cs"/>
              </a:rPr>
              <a:t>, känner ofta till området väl och har också många kontakter med unga som bor och rör sig där</a:t>
            </a:r>
          </a:p>
          <a:p>
            <a:r>
              <a:rPr lang="sv-SE" sz="1200" b="1" i="0" kern="1200" dirty="0">
                <a:solidFill>
                  <a:schemeClr val="tx1"/>
                </a:solidFill>
                <a:effectLst/>
                <a:latin typeface="+mn-lt"/>
                <a:ea typeface="+mn-ea"/>
                <a:cs typeface="+mn-cs"/>
              </a:rPr>
              <a:t>ungdomsjour</a:t>
            </a:r>
            <a:r>
              <a:rPr lang="sv-SE" sz="1200" b="0" i="0" kern="1200" dirty="0">
                <a:solidFill>
                  <a:schemeClr val="tx1"/>
                </a:solidFill>
                <a:effectLst/>
                <a:latin typeface="+mn-lt"/>
                <a:ea typeface="+mn-ea"/>
                <a:cs typeface="+mn-cs"/>
              </a:rPr>
              <a:t>, söker upp och etablerar kontakt med ungdomar i Stockholms riskmiljöer</a:t>
            </a:r>
          </a:p>
          <a:p>
            <a:r>
              <a:rPr lang="sv-SE" sz="1200" b="1" i="0" kern="1200" dirty="0">
                <a:solidFill>
                  <a:schemeClr val="tx1"/>
                </a:solidFill>
                <a:effectLst/>
                <a:latin typeface="+mn-lt"/>
                <a:ea typeface="+mn-ea"/>
                <a:cs typeface="+mn-cs"/>
              </a:rPr>
              <a:t>föräldrastödsprogram</a:t>
            </a:r>
            <a:r>
              <a:rPr lang="sv-SE" sz="1200" b="0" i="0" kern="1200" dirty="0">
                <a:solidFill>
                  <a:schemeClr val="tx1"/>
                </a:solidFill>
                <a:effectLst/>
                <a:latin typeface="+mn-lt"/>
                <a:ea typeface="+mn-ea"/>
                <a:cs typeface="+mn-cs"/>
              </a:rPr>
              <a:t>, socialtjänstens stöd till familjer både individuellt och i grupp</a:t>
            </a:r>
          </a:p>
          <a:p>
            <a:r>
              <a:rPr lang="sv-SE" sz="1200" b="1" i="0" kern="1200" dirty="0">
                <a:solidFill>
                  <a:schemeClr val="tx1"/>
                </a:solidFill>
                <a:effectLst/>
                <a:latin typeface="+mn-lt"/>
                <a:ea typeface="+mn-ea"/>
                <a:cs typeface="+mn-cs"/>
              </a:rPr>
              <a:t>socialrådgivningen</a:t>
            </a:r>
            <a:r>
              <a:rPr lang="sv-SE" sz="1200" b="0" i="0" kern="1200" dirty="0">
                <a:solidFill>
                  <a:schemeClr val="tx1"/>
                </a:solidFill>
                <a:effectLst/>
                <a:latin typeface="+mn-lt"/>
                <a:ea typeface="+mn-ea"/>
                <a:cs typeface="+mn-cs"/>
              </a:rPr>
              <a:t>, där du kan få råd och stöd om insatser eller verksamheter som finns i staden</a:t>
            </a:r>
          </a:p>
          <a:p>
            <a:pPr lvl="0"/>
            <a:endParaRPr lang="sv-SE" sz="1200" dirty="0"/>
          </a:p>
          <a:p>
            <a:pPr lvl="0"/>
            <a:endParaRPr lang="sv-SE" sz="1200" dirty="0"/>
          </a:p>
          <a:p>
            <a:pPr lvl="0"/>
            <a:r>
              <a:rPr lang="sv-SE" sz="1200" dirty="0"/>
              <a:t>FÖRSKOLA, SKOLA OCH FRITID SO SKYDDSFAKTOR (ökad inskrivningsgrad, stabilisera skolgång, tidig upptäckt och anmälan, meningsfull fritid)</a:t>
            </a:r>
          </a:p>
          <a:p>
            <a:pPr lvl="0"/>
            <a:r>
              <a:rPr lang="sv-SE" sz="1200" dirty="0"/>
              <a:t>VÅLDSPREVENTION MED ETT JÄMTÄLLDHETSPERSPEKTIV (vålds och könsnormer, </a:t>
            </a:r>
            <a:r>
              <a:rPr lang="sv-SE" sz="1200" dirty="0" err="1"/>
              <a:t>vf</a:t>
            </a:r>
            <a:r>
              <a:rPr lang="sv-SE" sz="1200" dirty="0"/>
              <a:t> arbete i skola och fritid, förebygga våld i ungas relationer, hedersrelaterat våld och förtryck)</a:t>
            </a:r>
          </a:p>
          <a:p>
            <a:pPr lvl="0"/>
            <a:r>
              <a:rPr lang="sv-SE" sz="1200" dirty="0"/>
              <a:t>CIVILSAMHÄLLET OCH NÄRINGSLIVET (föreningsbidrag och styrmedel bostadsbolag mm)</a:t>
            </a:r>
          </a:p>
          <a:p>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13</a:t>
            </a:fld>
            <a:endParaRPr lang="sv-SE"/>
          </a:p>
        </p:txBody>
      </p:sp>
    </p:spTree>
    <p:extLst>
      <p:ext uri="{BB962C8B-B14F-4D97-AF65-F5344CB8AC3E}">
        <p14:creationId xmlns:p14="http://schemas.microsoft.com/office/powerpoint/2010/main" val="106600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Att göra, framgångsfaktorer: </a:t>
            </a:r>
          </a:p>
          <a:p>
            <a:pPr lvl="0"/>
            <a:r>
              <a:rPr lang="sv-SE" sz="1200" kern="1200" dirty="0">
                <a:solidFill>
                  <a:schemeClr val="tx1"/>
                </a:solidFill>
                <a:effectLst/>
                <a:latin typeface="+mn-lt"/>
                <a:ea typeface="+mn-ea"/>
                <a:cs typeface="+mn-cs"/>
              </a:rPr>
              <a:t>Utbildning och sysselsättning</a:t>
            </a:r>
          </a:p>
          <a:p>
            <a:pPr lvl="0"/>
            <a:r>
              <a:rPr lang="sv-SE" sz="1200" kern="1200" dirty="0">
                <a:solidFill>
                  <a:schemeClr val="tx1"/>
                </a:solidFill>
                <a:effectLst/>
                <a:latin typeface="+mn-lt"/>
                <a:ea typeface="+mn-ea"/>
                <a:cs typeface="+mn-cs"/>
              </a:rPr>
              <a:t>Förebyggande åtgärder </a:t>
            </a:r>
          </a:p>
          <a:p>
            <a:pPr lvl="0"/>
            <a:r>
              <a:rPr lang="sv-SE" sz="1200" kern="1200" dirty="0">
                <a:solidFill>
                  <a:schemeClr val="tx1"/>
                </a:solidFill>
                <a:effectLst/>
                <a:latin typeface="+mn-lt"/>
                <a:ea typeface="+mn-ea"/>
                <a:cs typeface="+mn-cs"/>
              </a:rPr>
              <a:t>Stärka polis-samhälle relationen (förtroendefulla relationer)</a:t>
            </a:r>
          </a:p>
          <a:p>
            <a:pPr lvl="0"/>
            <a:r>
              <a:rPr lang="sv-SE" sz="1200" kern="1200" dirty="0">
                <a:solidFill>
                  <a:schemeClr val="tx1"/>
                </a:solidFill>
                <a:effectLst/>
                <a:latin typeface="+mn-lt"/>
                <a:ea typeface="+mn-ea"/>
                <a:cs typeface="+mn-cs"/>
              </a:rPr>
              <a:t>Sociala investeringar (statliga och kommunala myndigheter bör investera i att förbättra boendeförhållanden, infrastrukturen och samhällsservice i utsatta områden.- bidra till att minska klyftor och ökad samhällets stabilitet.</a:t>
            </a:r>
          </a:p>
          <a:p>
            <a:pPr lvl="0"/>
            <a:r>
              <a:rPr lang="sv-SE" sz="1200" kern="1200" dirty="0">
                <a:solidFill>
                  <a:schemeClr val="tx1"/>
                </a:solidFill>
                <a:effectLst/>
                <a:latin typeface="+mn-lt"/>
                <a:ea typeface="+mn-ea"/>
                <a:cs typeface="+mn-cs"/>
              </a:rPr>
              <a:t>Rättsväsendets insatser (polis och rättsväsende bör samarbeta tillsammans för att effektivt utreda och åtala kriminella gäng).</a:t>
            </a:r>
          </a:p>
          <a:p>
            <a:pPr lvl="0"/>
            <a:r>
              <a:rPr lang="sv-SE" sz="1200" kern="1200" dirty="0">
                <a:solidFill>
                  <a:schemeClr val="tx1"/>
                </a:solidFill>
                <a:effectLst/>
                <a:latin typeface="+mn-lt"/>
                <a:ea typeface="+mn-ea"/>
                <a:cs typeface="+mn-cs"/>
              </a:rPr>
              <a:t>Familjestöd</a:t>
            </a:r>
          </a:p>
          <a:p>
            <a:pPr lvl="0"/>
            <a:r>
              <a:rPr lang="sv-SE" sz="1200" kern="1200" dirty="0">
                <a:solidFill>
                  <a:schemeClr val="tx1"/>
                </a:solidFill>
                <a:effectLst/>
                <a:latin typeface="+mn-lt"/>
                <a:ea typeface="+mn-ea"/>
                <a:cs typeface="+mn-cs"/>
              </a:rPr>
              <a:t>Tidiga interventionsprogram </a:t>
            </a:r>
          </a:p>
          <a:p>
            <a:pPr lvl="0"/>
            <a:r>
              <a:rPr lang="sv-SE" sz="1200" kern="1200" dirty="0">
                <a:solidFill>
                  <a:schemeClr val="tx1"/>
                </a:solidFill>
                <a:effectLst/>
                <a:latin typeface="+mn-lt"/>
                <a:ea typeface="+mn-ea"/>
                <a:cs typeface="+mn-cs"/>
              </a:rPr>
              <a:t>Mentalvård </a:t>
            </a:r>
          </a:p>
          <a:p>
            <a:pPr lvl="0"/>
            <a:r>
              <a:rPr lang="sv-SE" sz="1200" kern="1200" dirty="0">
                <a:solidFill>
                  <a:schemeClr val="tx1"/>
                </a:solidFill>
                <a:effectLst/>
                <a:latin typeface="+mn-lt"/>
                <a:ea typeface="+mn-ea"/>
                <a:cs typeface="+mn-cs"/>
              </a:rPr>
              <a:t>Förebyggande av drogmissbruk </a:t>
            </a:r>
          </a:p>
          <a:p>
            <a:pPr lvl="0"/>
            <a:r>
              <a:rPr lang="sv-SE" sz="1200" kern="1200" dirty="0">
                <a:solidFill>
                  <a:schemeClr val="tx1"/>
                </a:solidFill>
                <a:effectLst/>
                <a:latin typeface="+mn-lt"/>
                <a:ea typeface="+mn-ea"/>
                <a:cs typeface="+mn-cs"/>
              </a:rPr>
              <a:t>Livsfärdighetsträning </a:t>
            </a:r>
          </a:p>
          <a:p>
            <a:pPr lvl="0"/>
            <a:r>
              <a:rPr lang="sv-SE" sz="1200" kern="1200" dirty="0">
                <a:solidFill>
                  <a:schemeClr val="tx1"/>
                </a:solidFill>
                <a:effectLst/>
                <a:latin typeface="+mn-lt"/>
                <a:ea typeface="+mn-ea"/>
                <a:cs typeface="+mn-cs"/>
              </a:rPr>
              <a:t>Fritidsaktiviteter </a:t>
            </a:r>
          </a:p>
          <a:p>
            <a:pPr lvl="0"/>
            <a:r>
              <a:rPr lang="sv-SE" sz="1200" kern="1200" dirty="0">
                <a:solidFill>
                  <a:schemeClr val="tx1"/>
                </a:solidFill>
                <a:effectLst/>
                <a:latin typeface="+mn-lt"/>
                <a:ea typeface="+mn-ea"/>
                <a:cs typeface="+mn-cs"/>
              </a:rPr>
              <a:t>Utveckla uppsökande avhopparverksamheter</a:t>
            </a:r>
          </a:p>
          <a:p>
            <a:pPr lvl="0"/>
            <a:r>
              <a:rPr lang="sv-SE" sz="1200" kern="1200" dirty="0">
                <a:solidFill>
                  <a:schemeClr val="tx1"/>
                </a:solidFill>
                <a:effectLst/>
                <a:latin typeface="+mn-lt"/>
                <a:ea typeface="+mn-ea"/>
                <a:cs typeface="+mn-cs"/>
              </a:rPr>
              <a:t>Utbildning om konsekvenser av kriminalitet </a:t>
            </a:r>
          </a:p>
          <a:p>
            <a:pPr lvl="0"/>
            <a:r>
              <a:rPr lang="sv-SE" sz="1200" kern="1200" dirty="0">
                <a:solidFill>
                  <a:schemeClr val="tx1"/>
                </a:solidFill>
                <a:effectLst/>
                <a:latin typeface="+mn-lt"/>
                <a:ea typeface="+mn-ea"/>
                <a:cs typeface="+mn-cs"/>
              </a:rPr>
              <a:t>Kommunikation och samarbete (det är viktigt att olika aktörer, inklusive regeringen, kommuner, skolor, polis och civilsamhället samarbetar och kommunicerar för att  utveckla och implementera effektiva strategier för att bekämpa ungdomsbrott </a:t>
            </a:r>
          </a:p>
          <a:p>
            <a:pPr lvl="0"/>
            <a:r>
              <a:rPr lang="sv-SE" sz="1200" kern="1200" dirty="0">
                <a:solidFill>
                  <a:schemeClr val="tx1"/>
                </a:solidFill>
                <a:effectLst/>
                <a:latin typeface="+mn-lt"/>
                <a:ea typeface="+mn-ea"/>
                <a:cs typeface="+mn-cs"/>
              </a:rPr>
              <a:t>Utvärdera och anpassning </a:t>
            </a:r>
          </a:p>
        </p:txBody>
      </p:sp>
      <p:sp>
        <p:nvSpPr>
          <p:cNvPr id="4" name="Platshållare för bildnummer 3"/>
          <p:cNvSpPr>
            <a:spLocks noGrp="1"/>
          </p:cNvSpPr>
          <p:nvPr>
            <p:ph type="sldNum" sz="quarter" idx="10"/>
          </p:nvPr>
        </p:nvSpPr>
        <p:spPr/>
        <p:txBody>
          <a:bodyPr/>
          <a:lstStyle/>
          <a:p>
            <a:fld id="{AC113758-4B63-40D7-B26B-F67CE25F1C5D}" type="slidenum">
              <a:rPr lang="sv-SE" smtClean="0"/>
              <a:t>14</a:t>
            </a:fld>
            <a:endParaRPr lang="sv-SE"/>
          </a:p>
        </p:txBody>
      </p:sp>
    </p:spTree>
    <p:extLst>
      <p:ext uri="{BB962C8B-B14F-4D97-AF65-F5344CB8AC3E}">
        <p14:creationId xmlns:p14="http://schemas.microsoft.com/office/powerpoint/2010/main" val="796067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AC113758-4B63-40D7-B26B-F67CE25F1C5D}" type="slidenum">
              <a:rPr lang="sv-SE" smtClean="0"/>
              <a:t>15</a:t>
            </a:fld>
            <a:endParaRPr lang="sv-SE"/>
          </a:p>
        </p:txBody>
      </p:sp>
    </p:spTree>
    <p:extLst>
      <p:ext uri="{BB962C8B-B14F-4D97-AF65-F5344CB8AC3E}">
        <p14:creationId xmlns:p14="http://schemas.microsoft.com/office/powerpoint/2010/main" val="1078788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Du som arbetar i skolan har en viktig roll i att bidra till att barn och unga på skolan känner sig trygga och säkra under hela skoldagen. </a:t>
            </a:r>
          </a:p>
          <a:p>
            <a:r>
              <a:rPr lang="sv-SE" sz="1200" b="0" i="0" kern="1200" dirty="0">
                <a:solidFill>
                  <a:schemeClr val="tx1"/>
                </a:solidFill>
                <a:effectLst/>
                <a:latin typeface="+mn-lt"/>
                <a:ea typeface="+mn-ea"/>
                <a:cs typeface="+mn-cs"/>
              </a:rPr>
              <a:t>Ta din magkänsla och oro på allvar om du känner att det är något som inte stämmer. Det här kan du göra:</a:t>
            </a:r>
          </a:p>
          <a:p>
            <a:r>
              <a:rPr lang="sv-SE" sz="1200" b="0" i="0" kern="1200" dirty="0">
                <a:solidFill>
                  <a:schemeClr val="tx1"/>
                </a:solidFill>
                <a:effectLst/>
                <a:latin typeface="+mn-lt"/>
                <a:ea typeface="+mn-ea"/>
                <a:cs typeface="+mn-cs"/>
              </a:rPr>
              <a:t>Prata med barnet om det du uppmärksammat, ställ frågor och lyssna. Lägg dig i barnets liv med värme. Sätt tydliga gränser.</a:t>
            </a:r>
          </a:p>
          <a:p>
            <a:r>
              <a:rPr lang="sv-SE" sz="1200" b="0" i="0" kern="1200" dirty="0">
                <a:solidFill>
                  <a:schemeClr val="tx1"/>
                </a:solidFill>
                <a:effectLst/>
                <a:latin typeface="+mn-lt"/>
                <a:ea typeface="+mn-ea"/>
                <a:cs typeface="+mn-cs"/>
              </a:rPr>
              <a:t>Prata med andra vuxna som kommer i kontakt med barnet på skolan om din oro, och barnets vårdnadshavare och föräldrar. Ser de samma sak? I förebyggande syfte kan du vägleda föräldrar att gå föräldrastödsprogram.</a:t>
            </a:r>
          </a:p>
          <a:p>
            <a:r>
              <a:rPr lang="sv-SE" sz="1200" b="0" i="0" kern="1200" dirty="0">
                <a:solidFill>
                  <a:schemeClr val="tx1"/>
                </a:solidFill>
                <a:effectLst/>
                <a:latin typeface="+mn-lt"/>
                <a:ea typeface="+mn-ea"/>
                <a:cs typeface="+mn-cs"/>
              </a:rPr>
              <a:t>Hjälp eleven att söka stöd eller ta hjälp av skolkurator.</a:t>
            </a:r>
          </a:p>
          <a:p>
            <a:r>
              <a:rPr lang="sv-SE" sz="1200" b="0" i="0" kern="1200" dirty="0">
                <a:solidFill>
                  <a:schemeClr val="tx1"/>
                </a:solidFill>
                <a:effectLst/>
                <a:latin typeface="+mn-lt"/>
                <a:ea typeface="+mn-ea"/>
                <a:cs typeface="+mn-cs"/>
              </a:rPr>
              <a:t>Kontakta rektor eller din chef.</a:t>
            </a:r>
          </a:p>
          <a:p>
            <a:r>
              <a:rPr lang="sv-SE" sz="1200" b="0" i="0" kern="1200" dirty="0">
                <a:solidFill>
                  <a:schemeClr val="tx1"/>
                </a:solidFill>
                <a:effectLst/>
                <a:latin typeface="+mn-lt"/>
                <a:ea typeface="+mn-ea"/>
                <a:cs typeface="+mn-cs"/>
              </a:rPr>
              <a:t>Gör en orosanmälan till socialtjänsten.</a:t>
            </a:r>
          </a:p>
          <a:p>
            <a:r>
              <a:rPr lang="sv-SE" sz="1200" b="0" i="0" kern="1200" dirty="0">
                <a:solidFill>
                  <a:schemeClr val="tx1"/>
                </a:solidFill>
                <a:effectLst/>
                <a:latin typeface="+mn-lt"/>
                <a:ea typeface="+mn-ea"/>
                <a:cs typeface="+mn-cs"/>
              </a:rPr>
              <a:t>Kontakta polisen om du misstänker att en elev håller på att dras in i en kriminell miljö</a:t>
            </a:r>
          </a:p>
          <a:p>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16</a:t>
            </a:fld>
            <a:endParaRPr lang="sv-SE"/>
          </a:p>
        </p:txBody>
      </p:sp>
    </p:spTree>
    <p:extLst>
      <p:ext uri="{BB962C8B-B14F-4D97-AF65-F5344CB8AC3E}">
        <p14:creationId xmlns:p14="http://schemas.microsoft.com/office/powerpoint/2010/main" val="142892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v-SE" sz="1200" b="0" i="0" kern="1200" dirty="0">
                <a:solidFill>
                  <a:schemeClr val="tx1"/>
                </a:solidFill>
                <a:effectLst/>
                <a:latin typeface="+mn-lt"/>
                <a:ea typeface="+mn-ea"/>
                <a:cs typeface="+mn-cs"/>
              </a:rPr>
              <a:t>Flera av rektorerna berättar om olika samverkansmodeller som används i det brottsförebyggande arbetet. Exempel på en sådan modell som används av många huvudmän är SSPF (skola, socialtjänst, polis och fritid). En central aspekt i SSPF är informationsdelning mellan de samverkande aktörerna. Informationsdelningen förutsätter samtycke från vårdnadshavare och ibland även från den unge. Även SIG (sociala insatsgrupper) nämns.</a:t>
            </a:r>
          </a:p>
          <a:p>
            <a:pPr fontAlgn="base"/>
            <a:r>
              <a:rPr lang="sv-SE" sz="1200" b="1" i="0" kern="1200" dirty="0">
                <a:solidFill>
                  <a:schemeClr val="tx1"/>
                </a:solidFill>
                <a:effectLst/>
                <a:latin typeface="+mn-lt"/>
                <a:ea typeface="+mn-ea"/>
                <a:cs typeface="+mn-cs"/>
              </a:rPr>
              <a:t>Möten riktade till vårdnadshavare</a:t>
            </a:r>
          </a:p>
          <a:p>
            <a:pPr fontAlgn="base"/>
            <a:r>
              <a:rPr lang="sv-SE" sz="1200" b="0" i="0" kern="1200" dirty="0">
                <a:solidFill>
                  <a:schemeClr val="tx1"/>
                </a:solidFill>
                <a:effectLst/>
                <a:latin typeface="+mn-lt"/>
                <a:ea typeface="+mn-ea"/>
                <a:cs typeface="+mn-cs"/>
              </a:rPr>
              <a:t>Flertalet av de intervjuade rektorerna berättar om olika typer av mötesformer med vårdnadshavare. Innehållet i mötena och mötesformerna varierar beroende på det aktuella läget. Tre olika mötesformer utkristalliserar sig i samtalen med rektorerna:</a:t>
            </a:r>
          </a:p>
          <a:p>
            <a:pPr fontAlgn="base"/>
            <a:r>
              <a:rPr lang="sv-SE" sz="1200" b="1" i="0" kern="1200" dirty="0">
                <a:solidFill>
                  <a:schemeClr val="tx1"/>
                </a:solidFill>
                <a:effectLst/>
                <a:latin typeface="+mn-lt"/>
                <a:ea typeface="+mn-ea"/>
                <a:cs typeface="+mn-cs"/>
              </a:rPr>
              <a:t>Möten riktade till alla vårdnadshavare</a:t>
            </a:r>
          </a:p>
          <a:p>
            <a:pPr fontAlgn="base"/>
            <a:r>
              <a:rPr lang="sv-SE" sz="1200" b="0" i="0" kern="1200" dirty="0">
                <a:solidFill>
                  <a:schemeClr val="tx1"/>
                </a:solidFill>
                <a:effectLst/>
                <a:latin typeface="+mn-lt"/>
                <a:ea typeface="+mn-ea"/>
                <a:cs typeface="+mn-cs"/>
              </a:rPr>
              <a:t>Informationsmöten som riktar sig till samtliga vårdnadshavare i en skola, i ett visst stadium eller i specifika årskurser används av många, ibland återkommande varje läsår och ibland enbart vid behov. På denna typ av möten ges information om den aktuella situationen i närområdet eller stadsdelen. Vårdnadshavarna får tillfälle att ställa frågor och får information om vart de kan vända sig ifall de känner sig oroliga, eller om de uppmärksammar saker som det kan vara viktigt att exempelvis områdespolisen känner till. Om dessa möten sker inom ramen för ett bredare samverkansarbete, exempelvis SSPF, deltar flera aktörer utöver skolan.</a:t>
            </a:r>
          </a:p>
          <a:p>
            <a:pPr fontAlgn="base"/>
            <a:r>
              <a:rPr lang="sv-SE" sz="1200" b="1" i="0" kern="1200" dirty="0">
                <a:solidFill>
                  <a:schemeClr val="tx1"/>
                </a:solidFill>
                <a:effectLst/>
                <a:latin typeface="+mn-lt"/>
                <a:ea typeface="+mn-ea"/>
                <a:cs typeface="+mn-cs"/>
              </a:rPr>
              <a:t>Möten riktade till vissa vårdnadshavare</a:t>
            </a:r>
          </a:p>
          <a:p>
            <a:pPr fontAlgn="base"/>
            <a:r>
              <a:rPr lang="sv-SE" sz="1200" b="0" i="0" kern="1200" dirty="0">
                <a:solidFill>
                  <a:schemeClr val="tx1"/>
                </a:solidFill>
                <a:effectLst/>
                <a:latin typeface="+mn-lt"/>
                <a:ea typeface="+mn-ea"/>
                <a:cs typeface="+mn-cs"/>
              </a:rPr>
              <a:t>När det finns oro kring en viss grupp av elever i exempelvis närområdet, bjuder skolan in till möten med berörda vårdnadshavare, ofta med syftet att både informera om den aktuella situationen och om olika varningssignaler som vårdnadshavarna bör vara uppmärksamma på. På denna typ av möten ges ofta utrymme för vårdnadshavarna att diskutera tillsammans vad de känner till om den aktuella problematiken kring den specifika elevgruppen. Ibland kanske de också kan enas om gemensamma regler och om att utbyta kontaktuppgifter med varandra. Om dessa möten sker inom ramen för ett bredare samverkansarbete, exempelvis SSPF, deltar flera aktörer utöver skolan.</a:t>
            </a:r>
          </a:p>
          <a:p>
            <a:pPr fontAlgn="base"/>
            <a:r>
              <a:rPr lang="sv-SE" sz="1200" b="0" i="0" u="sng" kern="1200" dirty="0">
                <a:solidFill>
                  <a:schemeClr val="tx1"/>
                </a:solidFill>
                <a:effectLst/>
                <a:latin typeface="+mn-lt"/>
                <a:ea typeface="+mn-ea"/>
                <a:cs typeface="+mn-cs"/>
                <a:hlinkClick r:id="rId3"/>
              </a:rPr>
              <a:t>Ett exempel på struktur för möten med vissa </a:t>
            </a:r>
            <a:r>
              <a:rPr lang="sv-SE" sz="1200" b="0" i="0" u="sng" kern="1200" dirty="0" err="1">
                <a:solidFill>
                  <a:schemeClr val="tx1"/>
                </a:solidFill>
                <a:effectLst/>
                <a:latin typeface="+mn-lt"/>
                <a:ea typeface="+mn-ea"/>
                <a:cs typeface="+mn-cs"/>
                <a:hlinkClick r:id="rId3"/>
              </a:rPr>
              <a:t>vårdnadshavarePdf</a:t>
            </a:r>
            <a:r>
              <a:rPr lang="sv-SE" sz="1200" b="0" i="0" u="sng" kern="1200" dirty="0">
                <a:solidFill>
                  <a:schemeClr val="tx1"/>
                </a:solidFill>
                <a:effectLst/>
                <a:latin typeface="+mn-lt"/>
                <a:ea typeface="+mn-ea"/>
                <a:cs typeface="+mn-cs"/>
                <a:hlinkClick r:id="rId3"/>
              </a:rPr>
              <a:t>, 52 </a:t>
            </a:r>
            <a:r>
              <a:rPr lang="sv-SE" sz="1200" b="0" i="0" u="sng" kern="1200" dirty="0" err="1">
                <a:solidFill>
                  <a:schemeClr val="tx1"/>
                </a:solidFill>
                <a:effectLst/>
                <a:latin typeface="+mn-lt"/>
                <a:ea typeface="+mn-ea"/>
                <a:cs typeface="+mn-cs"/>
                <a:hlinkClick r:id="rId3"/>
              </a:rPr>
              <a:t>kB</a:t>
            </a:r>
            <a:r>
              <a:rPr lang="sv-SE" sz="1200" b="0" i="0" u="sng" kern="1200" dirty="0">
                <a:solidFill>
                  <a:schemeClr val="tx1"/>
                </a:solidFill>
                <a:effectLst/>
                <a:latin typeface="+mn-lt"/>
                <a:ea typeface="+mn-ea"/>
                <a:cs typeface="+mn-cs"/>
                <a:hlinkClick r:id="rId3"/>
              </a:rPr>
              <a:t>, öppnas i nytt fönster.</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Pdf</a:t>
            </a:r>
            <a:r>
              <a:rPr lang="sv-SE" sz="1200" b="0" i="0" kern="1200" dirty="0">
                <a:solidFill>
                  <a:schemeClr val="tx1"/>
                </a:solidFill>
                <a:effectLst/>
                <a:latin typeface="+mn-lt"/>
                <a:ea typeface="+mn-ea"/>
                <a:cs typeface="+mn-cs"/>
              </a:rPr>
              <a:t>, 52 </a:t>
            </a:r>
            <a:r>
              <a:rPr lang="sv-SE" sz="1200" b="0" i="0" kern="1200" dirty="0" err="1">
                <a:solidFill>
                  <a:schemeClr val="tx1"/>
                </a:solidFill>
                <a:effectLst/>
                <a:latin typeface="+mn-lt"/>
                <a:ea typeface="+mn-ea"/>
                <a:cs typeface="+mn-cs"/>
              </a:rPr>
              <a:t>kB</a:t>
            </a:r>
            <a:r>
              <a:rPr lang="sv-SE" sz="1200" b="0" i="0" kern="1200" dirty="0">
                <a:solidFill>
                  <a:schemeClr val="tx1"/>
                </a:solidFill>
                <a:effectLst/>
                <a:latin typeface="+mn-lt"/>
                <a:ea typeface="+mn-ea"/>
                <a:cs typeface="+mn-cs"/>
              </a:rPr>
              <a:t>)</a:t>
            </a:r>
          </a:p>
          <a:p>
            <a:pPr fontAlgn="base"/>
            <a:r>
              <a:rPr lang="sv-SE" sz="1200" b="1" i="0" kern="1200" dirty="0">
                <a:solidFill>
                  <a:schemeClr val="tx1"/>
                </a:solidFill>
                <a:effectLst/>
                <a:latin typeface="+mn-lt"/>
                <a:ea typeface="+mn-ea"/>
                <a:cs typeface="+mn-cs"/>
              </a:rPr>
              <a:t>Möten riktade till enskilda vårdnadshavare</a:t>
            </a:r>
          </a:p>
          <a:p>
            <a:pPr fontAlgn="base"/>
            <a:r>
              <a:rPr lang="sv-SE" sz="1200" b="0" i="0" kern="1200" dirty="0">
                <a:solidFill>
                  <a:schemeClr val="tx1"/>
                </a:solidFill>
                <a:effectLst/>
                <a:latin typeface="+mn-lt"/>
                <a:ea typeface="+mn-ea"/>
                <a:cs typeface="+mn-cs"/>
              </a:rPr>
              <a:t>När oron är stor kring en enskild elev och skolan får signaler från flera håll om att en elev rör sig i kretsar och miljöer där risk för kriminalitet föreligger, kallas ofta enskilda vårdnadshavare till möte. På dessa möten får vårdnadshavarna information om i vilka sammanhang deras barn förekommer och vilka varningssignaler de särskilt bör uppmärksamma. Vårdnadshavarna får också information om vart de kan vända sig om de behöver hjälp. Dessa möten kan antingen ske i skolan eller i hemmen, beroende på vad vårdnadshavarna föredrar. Om dessa möten sker inom ramen för ett bredare samverkansarbete, exempelvis SSPF, deltar flera aktörer utöver skolan.</a:t>
            </a:r>
          </a:p>
          <a:p>
            <a:pPr fontAlgn="base"/>
            <a:r>
              <a:rPr lang="sv-SE" sz="1200" b="0" i="0" kern="1200" dirty="0">
                <a:solidFill>
                  <a:schemeClr val="tx1"/>
                </a:solidFill>
                <a:effectLst/>
                <a:latin typeface="+mn-lt"/>
                <a:ea typeface="+mn-ea"/>
                <a:cs typeface="+mn-cs"/>
              </a:rPr>
              <a:t>Några rektorer ger också exempel på olika föräldrastödjande insatser i form av föräldrautbildning som syftar till att stärka föräldraförmågan. Det kan exempelvis handla om att externa aktörer får anordna utbildning i skolans lokaler och att skolan även bistår rent praktiskt på andra sätt.</a:t>
            </a:r>
          </a:p>
          <a:p>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17</a:t>
            </a:fld>
            <a:endParaRPr lang="sv-SE"/>
          </a:p>
        </p:txBody>
      </p:sp>
    </p:spTree>
    <p:extLst>
      <p:ext uri="{BB962C8B-B14F-4D97-AF65-F5344CB8AC3E}">
        <p14:creationId xmlns:p14="http://schemas.microsoft.com/office/powerpoint/2010/main" val="557140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 Från LST </a:t>
            </a:r>
          </a:p>
          <a:p>
            <a:r>
              <a:rPr lang="sv-SE" sz="1200" kern="1200" dirty="0">
                <a:solidFill>
                  <a:schemeClr val="tx1"/>
                </a:solidFill>
                <a:effectLst/>
                <a:latin typeface="+mn-lt"/>
                <a:ea typeface="+mn-ea"/>
                <a:cs typeface="+mn-cs"/>
              </a:rPr>
              <a:t>Erfarenheter från projekt och inte minst arbetet i Gårdsten, Göteborg, visar på behovet av samverkan för att komma till rätta med de mer strukturella aspekterna och åstadkomma förändring även på individ- och gruppnivå. Samverkan mellan skola, polis och socialtjänst och bostadsbolag har visat sig skapa trygghet för invånarna och därmed också för barn och föräldrar. Förskola/skola framställs även av de intervjuade föräldrarna som en viktig aktör både för barn och vuxna i det brottsförebyggande arbetet. Skolan kan vara en plattform för bland annat informationsinsatser där liknande information ges från myndigheter som blir synliga och tillgängliga för föräldrarna. Intervjuerna tyder på, liksom erfarenheter från ett antal socialfondsprojekt som utredarna har utvärderat, att nyckelpersoner i lokalsamhället är värdefulla i sammanhanget. Detta för att dels översätta information till föräldrar till som inte talar svenska, dels för att göra informationen relevant och begriplig (kulturtolka) för föräldrarna, och inte minst för att undanröja misstänksamhet och rädsla för offentliga aktörer</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r>
              <a:rPr lang="sv-SE" sz="1200" kern="1200" dirty="0" err="1">
                <a:solidFill>
                  <a:schemeClr val="tx1"/>
                </a:solidFill>
                <a:effectLst/>
                <a:latin typeface="+mn-lt"/>
                <a:ea typeface="+mn-ea"/>
                <a:cs typeface="+mn-cs"/>
              </a:rPr>
              <a:t>LoSam</a:t>
            </a:r>
            <a:r>
              <a:rPr lang="sv-SE" sz="1200" kern="1200" dirty="0">
                <a:solidFill>
                  <a:schemeClr val="tx1"/>
                </a:solidFill>
                <a:effectLst/>
                <a:latin typeface="+mn-lt"/>
                <a:ea typeface="+mn-ea"/>
                <a:cs typeface="+mn-cs"/>
              </a:rPr>
              <a:t>: lokal samordnarare mot rekrytering till kriminalitet (EÅV. Skarpnäck </a:t>
            </a:r>
            <a:r>
              <a:rPr lang="sv-SE" sz="1200" kern="1200" dirty="0" err="1">
                <a:solidFill>
                  <a:schemeClr val="tx1"/>
                </a:solidFill>
                <a:effectLst/>
                <a:latin typeface="+mn-lt"/>
                <a:ea typeface="+mn-ea"/>
                <a:cs typeface="+mn-cs"/>
              </a:rPr>
              <a:t>sdf</a:t>
            </a:r>
            <a:r>
              <a:rPr lang="sv-SE" sz="1200" kern="1200" dirty="0">
                <a:solidFill>
                  <a:schemeClr val="tx1"/>
                </a:solidFill>
                <a:effectLst/>
                <a:latin typeface="+mn-lt"/>
                <a:ea typeface="+mn-ea"/>
                <a:cs typeface="+mn-cs"/>
              </a:rPr>
              <a:t>, polis och projektskolor). Arbetssätt: TSI (tidig samordnad insats) dvs samordning på strategisk nivå och </a:t>
            </a:r>
            <a:r>
              <a:rPr lang="sv-SE" sz="1200" kern="1200" dirty="0" err="1">
                <a:solidFill>
                  <a:schemeClr val="tx1"/>
                </a:solidFill>
                <a:effectLst/>
                <a:latin typeface="+mn-lt"/>
                <a:ea typeface="+mn-ea"/>
                <a:cs typeface="+mn-cs"/>
              </a:rPr>
              <a:t>stö</a:t>
            </a:r>
            <a:r>
              <a:rPr lang="sv-SE" sz="1200" kern="1200" dirty="0">
                <a:solidFill>
                  <a:schemeClr val="tx1"/>
                </a:solidFill>
                <a:effectLst/>
                <a:latin typeface="+mn-lt"/>
                <a:ea typeface="+mn-ea"/>
                <a:cs typeface="+mn-cs"/>
              </a:rPr>
              <a:t> genom samtal med familjen. Målgrupp: 10-15 år i risk att rekryteras till kriminalitet</a:t>
            </a:r>
          </a:p>
          <a:p>
            <a:r>
              <a:rPr lang="sv-SE" sz="1200" kern="1200" dirty="0">
                <a:solidFill>
                  <a:schemeClr val="tx1"/>
                </a:solidFill>
                <a:effectLst/>
                <a:latin typeface="+mn-lt"/>
                <a:ea typeface="+mn-ea"/>
                <a:cs typeface="+mn-cs"/>
              </a:rPr>
              <a:t>. Syftet: att motverka rekrytering till kriminalitet.  </a:t>
            </a:r>
          </a:p>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Uppsök</a:t>
            </a:r>
            <a:r>
              <a:rPr lang="sv-SE" sz="1200" kern="1200" baseline="0" dirty="0">
                <a:solidFill>
                  <a:schemeClr val="tx1"/>
                </a:solidFill>
                <a:effectLst/>
                <a:latin typeface="+mn-lt"/>
                <a:ea typeface="+mn-ea"/>
                <a:cs typeface="+mn-cs"/>
              </a:rPr>
              <a:t> </a:t>
            </a:r>
          </a:p>
          <a:p>
            <a:r>
              <a:rPr lang="sv-SE" sz="1200" kern="1200" baseline="0" dirty="0">
                <a:solidFill>
                  <a:schemeClr val="tx1"/>
                </a:solidFill>
                <a:effectLst/>
                <a:latin typeface="+mn-lt"/>
                <a:ea typeface="+mn-ea"/>
                <a:cs typeface="+mn-cs"/>
              </a:rPr>
              <a:t>Utökat hembesöksprogram </a:t>
            </a:r>
          </a:p>
          <a:p>
            <a:r>
              <a:rPr lang="sv-SE" sz="1200" kern="1200" baseline="0" dirty="0">
                <a:solidFill>
                  <a:schemeClr val="tx1"/>
                </a:solidFill>
                <a:effectLst/>
                <a:latin typeface="+mn-lt"/>
                <a:ea typeface="+mn-ea"/>
                <a:cs typeface="+mn-cs"/>
              </a:rPr>
              <a:t>Involvera ungdomar i lösningar på kort och lång sikt</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AC113758-4B63-40D7-B26B-F67CE25F1C5D}" type="slidenum">
              <a:rPr lang="sv-SE" smtClean="0"/>
              <a:t>18</a:t>
            </a:fld>
            <a:endParaRPr lang="sv-SE"/>
          </a:p>
        </p:txBody>
      </p:sp>
    </p:spTree>
    <p:extLst>
      <p:ext uri="{BB962C8B-B14F-4D97-AF65-F5344CB8AC3E}">
        <p14:creationId xmlns:p14="http://schemas.microsoft.com/office/powerpoint/2010/main" val="2891959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19</a:t>
            </a:fld>
            <a:endParaRPr lang="sv-SE"/>
          </a:p>
        </p:txBody>
      </p:sp>
    </p:spTree>
    <p:extLst>
      <p:ext uri="{BB962C8B-B14F-4D97-AF65-F5344CB8AC3E}">
        <p14:creationId xmlns:p14="http://schemas.microsoft.com/office/powerpoint/2010/main" val="1481900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dirty="0"/>
              <a:t>Välkomna! Dagens syfte och mål</a:t>
            </a:r>
            <a:r>
              <a:rPr lang="sv-SE" sz="1200" baseline="0" dirty="0"/>
              <a:t> + presentation (5 min)</a:t>
            </a:r>
            <a:endParaRPr lang="sv-SE" sz="1200" dirty="0"/>
          </a:p>
          <a:p>
            <a:pPr marL="0" indent="0">
              <a:buNone/>
            </a:pPr>
            <a:r>
              <a:rPr lang="sv-SE" sz="1200" dirty="0"/>
              <a:t>5 principer för att uppnå förändring (15</a:t>
            </a:r>
            <a:r>
              <a:rPr lang="sv-SE" sz="1200" baseline="0" dirty="0"/>
              <a:t> min)</a:t>
            </a:r>
            <a:endParaRPr lang="sv-SE" sz="1200" dirty="0"/>
          </a:p>
          <a:p>
            <a:pPr marL="0" indent="0">
              <a:buNone/>
            </a:pPr>
            <a:r>
              <a:rPr lang="sv-SE" sz="1200" dirty="0"/>
              <a:t>Preventionsparadoxen (5</a:t>
            </a:r>
            <a:r>
              <a:rPr lang="sv-SE" sz="1200" baseline="0" dirty="0"/>
              <a:t> min)</a:t>
            </a:r>
            <a:endParaRPr lang="sv-SE" sz="1200" dirty="0"/>
          </a:p>
          <a:p>
            <a:pPr marL="0" indent="0">
              <a:buNone/>
            </a:pPr>
            <a:r>
              <a:rPr lang="sv-SE" sz="1200" dirty="0"/>
              <a:t>Omvärldsspaning (5 min)</a:t>
            </a:r>
          </a:p>
          <a:p>
            <a:pPr marL="0" indent="0">
              <a:buNone/>
            </a:pPr>
            <a:r>
              <a:rPr lang="sv-SE" sz="1200" dirty="0"/>
              <a:t>Teori – unga och kriminalitet (15 min)</a:t>
            </a:r>
          </a:p>
          <a:p>
            <a:pPr marL="0" indent="0">
              <a:buNone/>
            </a:pPr>
            <a:r>
              <a:rPr lang="sv-SE" sz="1200" dirty="0"/>
              <a:t>Vad kan vi som samhälle göra? Vad kan skolan göra? (15 </a:t>
            </a:r>
            <a:r>
              <a:rPr lang="sv-SE" sz="1200" dirty="0" err="1"/>
              <a:t>imin</a:t>
            </a:r>
            <a:r>
              <a:rPr lang="sv-SE" sz="1200" dirty="0"/>
              <a:t>)</a:t>
            </a:r>
          </a:p>
          <a:p>
            <a:pPr marL="0" indent="0">
              <a:buNone/>
            </a:pPr>
            <a:r>
              <a:rPr lang="sv-SE" sz="1200" dirty="0"/>
              <a:t>Goda exempel och evidens. (5 min)</a:t>
            </a:r>
          </a:p>
          <a:p>
            <a:pPr marL="0" indent="0">
              <a:buNone/>
            </a:pPr>
            <a:endParaRPr lang="sv-SE" sz="1200" dirty="0"/>
          </a:p>
          <a:p>
            <a:pPr marL="0" indent="0">
              <a:buNone/>
            </a:pPr>
            <a:r>
              <a:rPr lang="sv-SE" sz="1200" dirty="0"/>
              <a:t>65-70 min</a:t>
            </a:r>
          </a:p>
          <a:p>
            <a:pPr marL="0" indent="0">
              <a:buNone/>
            </a:pPr>
            <a:r>
              <a:rPr lang="sv-SE" sz="1200" dirty="0"/>
              <a:t> </a:t>
            </a:r>
          </a:p>
          <a:p>
            <a:endParaRPr lang="sv-SE" dirty="0"/>
          </a:p>
        </p:txBody>
      </p:sp>
      <p:sp>
        <p:nvSpPr>
          <p:cNvPr id="4" name="Platshållare för datum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9637D6-662F-4A4F-AF1F-A0BFFFCAA06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286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2,30</a:t>
            </a:r>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D648E6-3D3D-42DB-9993-4C76D8C436F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4645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4000" b="1" dirty="0"/>
              <a:t>Visa </a:t>
            </a:r>
            <a:r>
              <a:rPr lang="sv-SE" sz="4000" b="1" dirty="0" err="1"/>
              <a:t>holy</a:t>
            </a:r>
            <a:r>
              <a:rPr lang="sv-SE" sz="4000" b="1" dirty="0"/>
              <a:t> </a:t>
            </a:r>
            <a:r>
              <a:rPr lang="sv-SE" sz="4000" b="1" dirty="0" err="1"/>
              <a:t>siz</a:t>
            </a:r>
            <a:r>
              <a:rPr lang="sv-SE" sz="4000" b="1" dirty="0"/>
              <a:t> </a:t>
            </a:r>
          </a:p>
          <a:p>
            <a:endParaRPr lang="sv-SE" sz="4000" b="1" dirty="0"/>
          </a:p>
          <a:p>
            <a:r>
              <a:rPr lang="en-US" sz="4000" dirty="0" err="1">
                <a:hlinkClick r:id="rId3"/>
              </a:rPr>
              <a:t>HollySiz</a:t>
            </a:r>
            <a:r>
              <a:rPr lang="en-US" sz="4000" dirty="0">
                <a:hlinkClick r:id="rId3"/>
              </a:rPr>
              <a:t> - The Light (Clip </a:t>
            </a:r>
            <a:r>
              <a:rPr lang="en-US" sz="4000" dirty="0" err="1">
                <a:hlinkClick r:id="rId3"/>
              </a:rPr>
              <a:t>officiel</a:t>
            </a:r>
            <a:r>
              <a:rPr lang="en-US" sz="4000" dirty="0">
                <a:hlinkClick r:id="rId3"/>
              </a:rPr>
              <a:t>)</a:t>
            </a:r>
            <a:endParaRPr lang="sv-SE" sz="4000" b="1"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3BF299-6283-40CB-A8F1-9E7CBACE582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9468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i="0" dirty="0"/>
          </a:p>
          <a:p>
            <a:r>
              <a:rPr lang="sv-SE" i="0" dirty="0"/>
              <a:t>Skolan är viktig som arena för detta gemensamma arbete, och anledningen ska vi komma in på här. </a:t>
            </a:r>
          </a:p>
          <a:p>
            <a:endParaRPr lang="sv-SE" i="0" dirty="0"/>
          </a:p>
          <a:p>
            <a:r>
              <a:rPr lang="sv-SE" i="0" dirty="0"/>
              <a:t>Om vi tar ett räkneexempel: 100 barn. Då är det fördelat ungefär så här i antal </a:t>
            </a:r>
          </a:p>
          <a:p>
            <a:r>
              <a:rPr lang="sv-SE" i="0" dirty="0"/>
              <a:t>Blå är normalgruppen, gula raden är en riskgrupp och problemgruppen är den röda korta raden. </a:t>
            </a:r>
          </a:p>
          <a:p>
            <a:endParaRPr lang="sv-SE" i="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Det är intuitivt att problem ska åtgärdas där de är störst, och bland de som redan löper den största risken. Men vi vet genom forskning att det är inte så vi får stört effekt eller kan påverka utfallet bäst.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sym typeface="Wingdings" panose="05000000000000000000" pitchFamily="2" charset="2"/>
              </a:rPr>
              <a:t> </a:t>
            </a:r>
            <a:r>
              <a:rPr lang="sv-SE" sz="1200" b="0" i="0" kern="1200" dirty="0">
                <a:solidFill>
                  <a:schemeClr val="tx1"/>
                </a:solidFill>
                <a:effectLst/>
                <a:latin typeface="+mn-lt"/>
                <a:ea typeface="+mn-ea"/>
                <a:cs typeface="+mn-cs"/>
              </a:rPr>
              <a:t>Preventionsparadoxen innebär att den totalt sett största skadereducerande effekten kan uppnås om åtgärderna riktas mot normalbefolkningen och inte enbart mot högriskgrupperna. </a:t>
            </a:r>
          </a:p>
          <a:p>
            <a:endParaRPr lang="sv-SE" i="0" dirty="0"/>
          </a:p>
          <a:p>
            <a:endParaRPr lang="sv-SE" i="0" dirty="0"/>
          </a:p>
          <a:p>
            <a:endParaRPr lang="sv-SE" i="0" dirty="0"/>
          </a:p>
          <a:p>
            <a:r>
              <a:rPr lang="sv-SE" i="1" dirty="0"/>
              <a:t>en riskgrupp som ar flera faktorer i sitt liv som ökar risken att de hamnar i kriminalitet eller psykisk ohälsa på olika sätt, </a:t>
            </a:r>
          </a:p>
          <a:p>
            <a:r>
              <a:rPr lang="sv-SE" i="1" dirty="0"/>
              <a:t> problemgrupp, innebär alltså barn som lever i en familj där det redan finns utbredd problematik så de har väldigt få skyddsfaktorer i livet. </a:t>
            </a:r>
          </a:p>
          <a:p>
            <a:endParaRPr lang="sv-SE" i="0" dirty="0"/>
          </a:p>
          <a:p>
            <a:endParaRPr lang="sv-SE" dirty="0"/>
          </a:p>
        </p:txBody>
      </p:sp>
      <p:sp>
        <p:nvSpPr>
          <p:cNvPr id="4" name="Platshållare för datum 3"/>
          <p:cNvSpPr>
            <a:spLocks noGrp="1"/>
          </p:cNvSpPr>
          <p:nvPr>
            <p:ph type="dt" idx="10"/>
          </p:nvPr>
        </p:nvSpPr>
        <p:spPr/>
        <p:txBody>
          <a:bodyPr/>
          <a:lstStyle/>
          <a:p>
            <a:endParaRPr lang="sv-SE"/>
          </a:p>
        </p:txBody>
      </p:sp>
      <p:sp>
        <p:nvSpPr>
          <p:cNvPr id="5" name="Platshållare för bildnummer 4"/>
          <p:cNvSpPr>
            <a:spLocks noGrp="1"/>
          </p:cNvSpPr>
          <p:nvPr>
            <p:ph type="sldNum" sz="quarter" idx="11"/>
          </p:nvPr>
        </p:nvSpPr>
        <p:spPr/>
        <p:txBody>
          <a:bodyPr/>
          <a:lstStyle/>
          <a:p>
            <a:fld id="{AA9637D6-662F-4A4F-AF1F-A0BFFFCAA065}" type="slidenum">
              <a:rPr lang="sv-SE" smtClean="0"/>
              <a:t>4</a:t>
            </a:fld>
            <a:endParaRPr lang="sv-SE"/>
          </a:p>
        </p:txBody>
      </p:sp>
    </p:spTree>
    <p:extLst>
      <p:ext uri="{BB962C8B-B14F-4D97-AF65-F5344CB8AC3E}">
        <p14:creationId xmlns:p14="http://schemas.microsoft.com/office/powerpoint/2010/main" val="2816360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0" dirty="0"/>
              <a:t>11:25</a:t>
            </a:r>
          </a:p>
          <a:p>
            <a:endParaRPr lang="sv-SE" i="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Om vi tittar på en population på 100 </a:t>
            </a:r>
            <a:r>
              <a:rPr lang="sv-SE" sz="1200" b="0" i="0" kern="1200" dirty="0" err="1">
                <a:solidFill>
                  <a:schemeClr val="tx1"/>
                </a:solidFill>
                <a:effectLst/>
                <a:latin typeface="+mn-lt"/>
                <a:ea typeface="+mn-ea"/>
                <a:cs typeface="+mn-cs"/>
              </a:rPr>
              <a:t>pers</a:t>
            </a:r>
            <a:r>
              <a:rPr lang="sv-SE" sz="1200" b="0" i="0" kern="1200" dirty="0">
                <a:solidFill>
                  <a:schemeClr val="tx1"/>
                </a:solidFill>
                <a:effectLst/>
                <a:latin typeface="+mn-lt"/>
                <a:ea typeface="+mn-ea"/>
                <a:cs typeface="+mn-cs"/>
              </a:rPr>
              <a:t> och vi vet att: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10 % av normalgruppen riskerar att hamna i riskbeteende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25 % av riskgruppen riskerar att…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40 % av problemgruppen….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kern="1200" dirty="0">
                <a:solidFill>
                  <a:schemeClr val="tx1"/>
                </a:solidFill>
                <a:effectLst/>
                <a:latin typeface="+mn-lt"/>
                <a:ea typeface="+mn-ea"/>
                <a:cs typeface="+mn-cs"/>
              </a:rPr>
              <a:t>Vad betyder det? </a:t>
            </a:r>
            <a:endParaRPr lang="sv-SE" i="0" dirty="0"/>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Det innebär att </a:t>
            </a:r>
          </a:p>
          <a:p>
            <a:r>
              <a:rPr lang="sv-SE" sz="1200" b="0" i="0" kern="1200" dirty="0">
                <a:solidFill>
                  <a:schemeClr val="tx1"/>
                </a:solidFill>
                <a:effectLst/>
                <a:latin typeface="+mn-lt"/>
                <a:ea typeface="+mn-ea"/>
                <a:cs typeface="+mn-cs"/>
              </a:rPr>
              <a:t>Normalgruppens 10 % är 9 </a:t>
            </a:r>
            <a:r>
              <a:rPr lang="sv-SE" sz="1200" b="0" i="0" kern="1200" dirty="0" err="1">
                <a:solidFill>
                  <a:schemeClr val="tx1"/>
                </a:solidFill>
                <a:effectLst/>
                <a:latin typeface="+mn-lt"/>
                <a:ea typeface="+mn-ea"/>
                <a:cs typeface="+mn-cs"/>
              </a:rPr>
              <a:t>st</a:t>
            </a:r>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Riskgruppens 25 % är ca 3 </a:t>
            </a:r>
            <a:r>
              <a:rPr lang="sv-SE" sz="1200" b="0" i="0" kern="1200" dirty="0" err="1">
                <a:solidFill>
                  <a:schemeClr val="tx1"/>
                </a:solidFill>
                <a:effectLst/>
                <a:latin typeface="+mn-lt"/>
                <a:ea typeface="+mn-ea"/>
                <a:cs typeface="+mn-cs"/>
              </a:rPr>
              <a:t>st</a:t>
            </a:r>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Problemgruppens 40 % är drygt 1 person. </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Paradoxen uppstår när individer i utkanten av normalbefolkningen per individ svarar för betydligt fler problem än genomsnittsindividen, samtidigt som det totala antalet problem i normalbefolkningen, exklusive risk-grupperna, ändå blir större på grund av det stora antalet individer i normalbefolkningen.</a:t>
            </a:r>
            <a:endParaRPr lang="sv-SE" dirty="0"/>
          </a:p>
          <a:p>
            <a:endParaRPr lang="sv-SE" dirty="0"/>
          </a:p>
          <a:p>
            <a:r>
              <a:rPr lang="sv-SE" dirty="0"/>
              <a:t>Därför har vi och ni och alla vi tillsammans valt att satsa på detta långsiktigt arbete MVP, som riktar sig till den stora gruppen, för då når vi flest och gör bäst skillnad. </a:t>
            </a:r>
            <a:r>
              <a:rPr lang="sv-SE" dirty="0" err="1"/>
              <a:t>Hur:et</a:t>
            </a:r>
            <a:r>
              <a:rPr lang="sv-SE" dirty="0"/>
              <a:t> kommer vi till längre fram… </a:t>
            </a:r>
          </a:p>
          <a:p>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FBE515-46D0-4510-B0A0-8EEAEA7B2AAE}"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6031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6</a:t>
            </a:fld>
            <a:endParaRPr lang="sv-SE"/>
          </a:p>
        </p:txBody>
      </p:sp>
    </p:spTree>
    <p:extLst>
      <p:ext uri="{BB962C8B-B14F-4D97-AF65-F5344CB8AC3E}">
        <p14:creationId xmlns:p14="http://schemas.microsoft.com/office/powerpoint/2010/main" val="857465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Vi ska titta lite på det som gömmer sig bakom rubriker och statistik.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Gängkultur är starkt förankrad i sitt historiska sammanhang. Vi behöver förstå de underliggande faktorerna som bidrar till gängbildning och gängkultur. Genom att förstå dessa historiska rötter kan vi börja utveckla mer effektiva strategier för att hantera och förebygga gängrelaterad kriminalitet.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Unga människor, från marginaliserade och utsatta samhällsgrupper, kan gäng ge en känsla av identiteter, status och gemenskap. Ekonomisk attraktion. Svårt att bryta sig ur gänglivet. </a:t>
            </a:r>
          </a:p>
          <a:p>
            <a:r>
              <a:rPr lang="sv-SE" sz="1200" kern="1200" dirty="0">
                <a:solidFill>
                  <a:schemeClr val="tx1"/>
                </a:solidFill>
                <a:effectLst/>
                <a:latin typeface="+mn-lt"/>
                <a:ea typeface="+mn-ea"/>
                <a:cs typeface="+mn-cs"/>
              </a:rPr>
              <a:t>Vi behöver bekämpa genom att ta itu med de grundläggande sociala och ekonomiska ojämlikheterna som ofta ligger till grund för gängbildning. Har utvecklats och förändrats i tanke med teknologins framsteg – kommunikationsmetoder, rekryteringsprocessen. Samt det kulturella landskapet (musik, film och mode har en betydande roll). Glorifierar. Kulturen är inte statisk, den är föränderlig.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Sociala, ekonomiska och teknologiska förhållanden.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Kan ses som en del av ett bredare sammanhang av motstånd och socialt missnöje. En protest mot samhälleliga strukturer som upplevs som förtyckande eller ojämlika. Inte ett försvar men ett försök att förstå.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Det krävs en holistisk ansats som löser de underliggande sociala och ekonomiska problemen </a:t>
            </a:r>
            <a:r>
              <a:rPr lang="sv-SE" sz="1200" kern="1200" dirty="0" err="1">
                <a:solidFill>
                  <a:schemeClr val="tx1"/>
                </a:solidFill>
                <a:effectLst/>
                <a:latin typeface="+mn-lt"/>
                <a:ea typeface="+mn-ea"/>
                <a:cs typeface="+mn-cs"/>
              </a:rPr>
              <a:t>samtdigt</a:t>
            </a:r>
            <a:r>
              <a:rPr lang="sv-SE" sz="1200" kern="1200" dirty="0">
                <a:solidFill>
                  <a:schemeClr val="tx1"/>
                </a:solidFill>
                <a:effectLst/>
                <a:latin typeface="+mn-lt"/>
                <a:ea typeface="+mn-ea"/>
                <a:cs typeface="+mn-cs"/>
              </a:rPr>
              <a:t> som den stöder utbildning, anställning och andra positiva möjligheter för unga människor i riskzonen för gänginvolvering.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Mekanismen bakom: </a:t>
            </a:r>
          </a:p>
          <a:p>
            <a:pPr lvl="0"/>
            <a:r>
              <a:rPr lang="sv-SE" sz="1200" kern="1200" dirty="0">
                <a:solidFill>
                  <a:schemeClr val="tx1"/>
                </a:solidFill>
                <a:effectLst/>
                <a:latin typeface="+mn-lt"/>
                <a:ea typeface="+mn-ea"/>
                <a:cs typeface="+mn-cs"/>
              </a:rPr>
              <a:t>Sociala och ekonomiska ojämlikheter </a:t>
            </a:r>
          </a:p>
          <a:p>
            <a:pPr lvl="0"/>
            <a:r>
              <a:rPr lang="sv-SE" sz="1200" kern="1200" dirty="0">
                <a:solidFill>
                  <a:schemeClr val="tx1"/>
                </a:solidFill>
                <a:effectLst/>
                <a:latin typeface="+mn-lt"/>
                <a:ea typeface="+mn-ea"/>
                <a:cs typeface="+mn-cs"/>
              </a:rPr>
              <a:t>Brister inom utbildningssystemet (skolor i vissa socioekonomiskt utsatta områden kan ha brister när det gäller utbildningskvalitet och resurser och leder till begränsande framtidsutsikter och öka risken till involvering i gäng). Utbildningssystemet kan vara underfinansierat och ha mindre kvalificerad personal. </a:t>
            </a:r>
          </a:p>
          <a:p>
            <a:pPr lvl="0"/>
            <a:r>
              <a:rPr lang="sv-SE" sz="1200" kern="1200" dirty="0">
                <a:solidFill>
                  <a:schemeClr val="tx1"/>
                </a:solidFill>
                <a:effectLst/>
                <a:latin typeface="+mn-lt"/>
                <a:ea typeface="+mn-ea"/>
                <a:cs typeface="+mn-cs"/>
              </a:rPr>
              <a:t>Socialt inflytande och identitet</a:t>
            </a:r>
          </a:p>
          <a:p>
            <a:pPr lvl="0"/>
            <a:r>
              <a:rPr lang="sv-SE" sz="1200" kern="1200" dirty="0">
                <a:solidFill>
                  <a:schemeClr val="tx1"/>
                </a:solidFill>
                <a:effectLst/>
                <a:latin typeface="+mn-lt"/>
                <a:ea typeface="+mn-ea"/>
                <a:cs typeface="+mn-cs"/>
              </a:rPr>
              <a:t>Knarkhandel och drogmissbruk </a:t>
            </a:r>
          </a:p>
          <a:p>
            <a:pPr lvl="0"/>
            <a:r>
              <a:rPr lang="sv-SE" sz="1200" kern="1200" dirty="0">
                <a:solidFill>
                  <a:schemeClr val="tx1"/>
                </a:solidFill>
                <a:effectLst/>
                <a:latin typeface="+mn-lt"/>
                <a:ea typeface="+mn-ea"/>
                <a:cs typeface="+mn-cs"/>
              </a:rPr>
              <a:t>Brist på positiva förebilder </a:t>
            </a:r>
          </a:p>
          <a:p>
            <a:pPr lvl="0"/>
            <a:r>
              <a:rPr lang="sv-SE" sz="1200" kern="1200" dirty="0">
                <a:solidFill>
                  <a:schemeClr val="tx1"/>
                </a:solidFill>
                <a:effectLst/>
                <a:latin typeface="+mn-lt"/>
                <a:ea typeface="+mn-ea"/>
                <a:cs typeface="+mn-cs"/>
              </a:rPr>
              <a:t>Polisinsatser och rättsväsende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Den hegemoniska maskuliniteten är ett ideal, en norm, den översta positionen i hierarkin och kan sägas uttrycka en bild av hur den styrande maskulinitetsformen ser ut.</a:t>
            </a:r>
          </a:p>
          <a:p>
            <a:endParaRPr lang="sv-SE" sz="1200" b="0" i="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Att det vi kan göra för att förebygga en kriminell livsstil är att tidigt upptäcka barn/unga som utsätts för/bevittnas för våld i hemmet.</a:t>
            </a:r>
          </a:p>
          <a:p>
            <a:r>
              <a:rPr lang="sv-SE" sz="1200" kern="1200" dirty="0">
                <a:solidFill>
                  <a:schemeClr val="tx1"/>
                </a:solidFill>
                <a:effectLst/>
                <a:latin typeface="+mn-lt"/>
                <a:ea typeface="+mn-ea"/>
                <a:cs typeface="+mn-cs"/>
              </a:rPr>
              <a:t>Hon hade, häromdagen, ett </a:t>
            </a:r>
            <a:r>
              <a:rPr lang="sv-SE" sz="1200" kern="1200" dirty="0" err="1">
                <a:solidFill>
                  <a:schemeClr val="tx1"/>
                </a:solidFill>
                <a:effectLst/>
                <a:latin typeface="+mn-lt"/>
                <a:ea typeface="+mn-ea"/>
                <a:cs typeface="+mn-cs"/>
              </a:rPr>
              <a:t>webinarieum</a:t>
            </a:r>
            <a:r>
              <a:rPr lang="sv-SE" sz="1200" kern="1200" dirty="0">
                <a:solidFill>
                  <a:schemeClr val="tx1"/>
                </a:solidFill>
                <a:effectLst/>
                <a:latin typeface="+mn-lt"/>
                <a:ea typeface="+mn-ea"/>
                <a:cs typeface="+mn-cs"/>
              </a:rPr>
              <a:t> om sambandet mellan gängkriminalitet och pojkar som upplevt våld. Det var intressanta perspektiv på </a:t>
            </a:r>
            <a:r>
              <a:rPr lang="sv-SE" sz="1200" kern="1200" dirty="0" err="1">
                <a:solidFill>
                  <a:schemeClr val="tx1"/>
                </a:solidFill>
                <a:effectLst/>
                <a:latin typeface="+mn-lt"/>
                <a:ea typeface="+mn-ea"/>
                <a:cs typeface="+mn-cs"/>
              </a:rPr>
              <a:t>intersektionalitet</a:t>
            </a:r>
            <a:r>
              <a:rPr lang="sv-SE" sz="1200" kern="1200" dirty="0">
                <a:solidFill>
                  <a:schemeClr val="tx1"/>
                </a:solidFill>
                <a:effectLst/>
                <a:latin typeface="+mn-lt"/>
                <a:ea typeface="+mn-ea"/>
                <a:cs typeface="+mn-cs"/>
              </a:rPr>
              <a:t> och </a:t>
            </a:r>
            <a:r>
              <a:rPr lang="sv-SE" sz="1200" kern="1200" dirty="0" err="1">
                <a:solidFill>
                  <a:schemeClr val="tx1"/>
                </a:solidFill>
                <a:effectLst/>
                <a:latin typeface="+mn-lt"/>
                <a:ea typeface="+mn-ea"/>
                <a:cs typeface="+mn-cs"/>
              </a:rPr>
              <a:t>connell´s</a:t>
            </a:r>
            <a:r>
              <a:rPr lang="sv-SE" sz="1200" kern="1200" dirty="0">
                <a:solidFill>
                  <a:schemeClr val="tx1"/>
                </a:solidFill>
                <a:effectLst/>
                <a:latin typeface="+mn-lt"/>
                <a:ea typeface="+mn-ea"/>
                <a:cs typeface="+mn-cs"/>
              </a:rPr>
              <a:t> maskulinitetsmodell där ”protestmaskuliniteten” är mest intressant vad gäller denna målgrupp. Man kan läsa mer om hennes studier och perspektiv på hemsidan. </a:t>
            </a:r>
          </a:p>
          <a:p>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7</a:t>
            </a:fld>
            <a:endParaRPr lang="sv-SE"/>
          </a:p>
        </p:txBody>
      </p:sp>
    </p:spTree>
    <p:extLst>
      <p:ext uri="{BB962C8B-B14F-4D97-AF65-F5344CB8AC3E}">
        <p14:creationId xmlns:p14="http://schemas.microsoft.com/office/powerpoint/2010/main" val="146934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Lagändringar inte bakom färre skjutningar. För andra året i rad minskar antalet dödskjutningar. 41 i år jämfört med förra årets 52 och rekordåret 2022 </a:t>
            </a:r>
            <a:r>
              <a:rPr lang="sv-SE" sz="1200" kern="1200" dirty="0" err="1">
                <a:solidFill>
                  <a:schemeClr val="tx1"/>
                </a:solidFill>
                <a:effectLst/>
                <a:latin typeface="+mn-lt"/>
                <a:ea typeface="+mn-ea"/>
                <a:cs typeface="+mn-cs"/>
              </a:rPr>
              <a:t>ppå</a:t>
            </a:r>
            <a:r>
              <a:rPr lang="sv-SE" sz="1200" kern="1200" dirty="0">
                <a:solidFill>
                  <a:schemeClr val="tx1"/>
                </a:solidFill>
                <a:effectLst/>
                <a:latin typeface="+mn-lt"/>
                <a:ea typeface="+mn-ea"/>
                <a:cs typeface="+mn-cs"/>
              </a:rPr>
              <a:t> 62 personer som sköts ihjäl.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Det beror först och främst på att polisen fått mer kunskap om gängvåldet och blivit bättre på att agera enligt kriminologen Sven Granath. Den långa raden straffskärpningar och utökade polisbefogenheter som klubbats i riksdagen är </a:t>
            </a:r>
            <a:r>
              <a:rPr lang="sv-SE" sz="1200" kern="1200" dirty="0" err="1">
                <a:solidFill>
                  <a:schemeClr val="tx1"/>
                </a:solidFill>
                <a:effectLst/>
                <a:latin typeface="+mn-lt"/>
                <a:ea typeface="+mn-ea"/>
                <a:cs typeface="+mn-cs"/>
              </a:rPr>
              <a:t>itne</a:t>
            </a:r>
            <a:r>
              <a:rPr lang="sv-SE" sz="1200" kern="1200" dirty="0">
                <a:solidFill>
                  <a:schemeClr val="tx1"/>
                </a:solidFill>
                <a:effectLst/>
                <a:latin typeface="+mn-lt"/>
                <a:ea typeface="+mn-ea"/>
                <a:cs typeface="+mn-cs"/>
              </a:rPr>
              <a:t> förklaringen till nedgången. Det är inga stora kriminalpolitiska reformer som ligger bakom det här och inga stora juridiska förändringar, för de har inte hunnit verka. </a:t>
            </a:r>
          </a:p>
          <a:p>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8</a:t>
            </a:fld>
            <a:endParaRPr lang="sv-SE"/>
          </a:p>
        </p:txBody>
      </p:sp>
    </p:spTree>
    <p:extLst>
      <p:ext uri="{BB962C8B-B14F-4D97-AF65-F5344CB8AC3E}">
        <p14:creationId xmlns:p14="http://schemas.microsoft.com/office/powerpoint/2010/main" val="2326643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Hur går rekryteringen till?</a:t>
            </a:r>
          </a:p>
          <a:p>
            <a:r>
              <a:rPr lang="sv-SE" sz="1200" kern="1200" dirty="0">
                <a:solidFill>
                  <a:schemeClr val="tx1"/>
                </a:solidFill>
                <a:effectLst/>
                <a:latin typeface="+mn-lt"/>
                <a:ea typeface="+mn-ea"/>
                <a:cs typeface="+mn-cs"/>
              </a:rPr>
              <a:t>De kriminella kan locka barn och unga med kläder, pengar, mat och uppmärksamhet mot att de genomför olika uppdrag. Uppdragen kan till en början verka oskyldiga men kan snabbt bli mycket allvarligare.</a:t>
            </a:r>
          </a:p>
          <a:p>
            <a:r>
              <a:rPr lang="sv-SE" sz="1200" kern="1200" dirty="0">
                <a:solidFill>
                  <a:schemeClr val="tx1"/>
                </a:solidFill>
                <a:effectLst/>
                <a:latin typeface="+mn-lt"/>
                <a:ea typeface="+mn-ea"/>
                <a:cs typeface="+mn-cs"/>
              </a:rPr>
              <a:t>Exempel på uppdrag:</a:t>
            </a:r>
          </a:p>
          <a:p>
            <a:pPr lvl="0"/>
            <a:r>
              <a:rPr lang="sv-SE" sz="1200" kern="1200" dirty="0">
                <a:solidFill>
                  <a:schemeClr val="tx1"/>
                </a:solidFill>
                <a:effectLst/>
                <a:latin typeface="+mn-lt"/>
                <a:ea typeface="+mn-ea"/>
                <a:cs typeface="+mn-cs"/>
              </a:rPr>
              <a:t>Hålla utkik och varna de kriminella om polisen kommer</a:t>
            </a:r>
          </a:p>
          <a:p>
            <a:pPr lvl="0"/>
            <a:r>
              <a:rPr lang="sv-SE" sz="1200" kern="1200" dirty="0">
                <a:solidFill>
                  <a:schemeClr val="tx1"/>
                </a:solidFill>
                <a:effectLst/>
                <a:latin typeface="+mn-lt"/>
                <a:ea typeface="+mn-ea"/>
                <a:cs typeface="+mn-cs"/>
              </a:rPr>
              <a:t>Ta emot och hantera de kriminellas pengar</a:t>
            </a:r>
          </a:p>
          <a:p>
            <a:pPr lvl="0"/>
            <a:r>
              <a:rPr lang="sv-SE" sz="1200" kern="1200" dirty="0">
                <a:solidFill>
                  <a:schemeClr val="tx1"/>
                </a:solidFill>
                <a:effectLst/>
                <a:latin typeface="+mn-lt"/>
                <a:ea typeface="+mn-ea"/>
                <a:cs typeface="+mn-cs"/>
              </a:rPr>
              <a:t>Skicka vidare olagliga pengar, till exempel via </a:t>
            </a:r>
            <a:r>
              <a:rPr lang="sv-SE" sz="1200" kern="1200" dirty="0" err="1">
                <a:solidFill>
                  <a:schemeClr val="tx1"/>
                </a:solidFill>
                <a:effectLst/>
                <a:latin typeface="+mn-lt"/>
                <a:ea typeface="+mn-ea"/>
                <a:cs typeface="+mn-cs"/>
              </a:rPr>
              <a:t>Swish</a:t>
            </a:r>
            <a:endParaRPr lang="sv-SE" sz="1200" kern="1200" dirty="0">
              <a:solidFill>
                <a:schemeClr val="tx1"/>
              </a:solidFill>
              <a:effectLst/>
              <a:latin typeface="+mn-lt"/>
              <a:ea typeface="+mn-ea"/>
              <a:cs typeface="+mn-cs"/>
            </a:endParaRPr>
          </a:p>
          <a:p>
            <a:pPr lvl="0"/>
            <a:r>
              <a:rPr lang="sv-SE" sz="1200" kern="1200" dirty="0">
                <a:solidFill>
                  <a:schemeClr val="tx1"/>
                </a:solidFill>
                <a:effectLst/>
                <a:latin typeface="+mn-lt"/>
                <a:ea typeface="+mn-ea"/>
                <a:cs typeface="+mn-cs"/>
              </a:rPr>
              <a:t>Förflytta vapen och narkotika</a:t>
            </a:r>
          </a:p>
          <a:p>
            <a:pPr lvl="0"/>
            <a:r>
              <a:rPr lang="sv-SE" sz="1200" kern="1200" dirty="0">
                <a:solidFill>
                  <a:schemeClr val="tx1"/>
                </a:solidFill>
                <a:effectLst/>
                <a:latin typeface="+mn-lt"/>
                <a:ea typeface="+mn-ea"/>
                <a:cs typeface="+mn-cs"/>
              </a:rPr>
              <a:t>Gömma vapen och narkotika</a:t>
            </a:r>
          </a:p>
          <a:p>
            <a:pPr lvl="0"/>
            <a:r>
              <a:rPr lang="sv-SE" sz="1200" kern="1200" dirty="0">
                <a:solidFill>
                  <a:schemeClr val="tx1"/>
                </a:solidFill>
                <a:effectLst/>
                <a:latin typeface="+mn-lt"/>
                <a:ea typeface="+mn-ea"/>
                <a:cs typeface="+mn-cs"/>
              </a:rPr>
              <a:t>Bära de kriminellas vapen åt dem</a:t>
            </a:r>
          </a:p>
          <a:p>
            <a:pPr lvl="0"/>
            <a:r>
              <a:rPr lang="sv-SE" sz="1200" kern="1200" dirty="0">
                <a:solidFill>
                  <a:schemeClr val="tx1"/>
                </a:solidFill>
                <a:effectLst/>
                <a:latin typeface="+mn-lt"/>
                <a:ea typeface="+mn-ea"/>
                <a:cs typeface="+mn-cs"/>
              </a:rPr>
              <a:t>Sälja narkotika</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Kriminella nätverk kan ta den första kontakten med ett barn genom att följa dem via </a:t>
            </a:r>
            <a:r>
              <a:rPr lang="sv-SE" sz="1200" kern="1200" dirty="0" err="1">
                <a:solidFill>
                  <a:schemeClr val="tx1"/>
                </a:solidFill>
                <a:effectLst/>
                <a:latin typeface="+mn-lt"/>
                <a:ea typeface="+mn-ea"/>
                <a:cs typeface="+mn-cs"/>
              </a:rPr>
              <a:t>appar</a:t>
            </a:r>
            <a:r>
              <a:rPr lang="sv-SE" sz="1200" kern="1200" dirty="0">
                <a:solidFill>
                  <a:schemeClr val="tx1"/>
                </a:solidFill>
                <a:effectLst/>
                <a:latin typeface="+mn-lt"/>
                <a:ea typeface="+mn-ea"/>
                <a:cs typeface="+mn-cs"/>
              </a:rPr>
              <a:t> som </a:t>
            </a:r>
            <a:r>
              <a:rPr lang="sv-SE" sz="1200" kern="1200" dirty="0" err="1">
                <a:solidFill>
                  <a:schemeClr val="tx1"/>
                </a:solidFill>
                <a:effectLst/>
                <a:latin typeface="+mn-lt"/>
                <a:ea typeface="+mn-ea"/>
                <a:cs typeface="+mn-cs"/>
              </a:rPr>
              <a:t>Tiktok</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Instagram</a:t>
            </a:r>
            <a:r>
              <a:rPr lang="sv-SE" sz="1200" kern="1200" dirty="0">
                <a:solidFill>
                  <a:schemeClr val="tx1"/>
                </a:solidFill>
                <a:effectLst/>
                <a:latin typeface="+mn-lt"/>
                <a:ea typeface="+mn-ea"/>
                <a:cs typeface="+mn-cs"/>
              </a:rPr>
              <a:t> eller </a:t>
            </a:r>
            <a:r>
              <a:rPr lang="sv-SE" sz="1200" kern="1200" dirty="0" err="1">
                <a:solidFill>
                  <a:schemeClr val="tx1"/>
                </a:solidFill>
                <a:effectLst/>
                <a:latin typeface="+mn-lt"/>
                <a:ea typeface="+mn-ea"/>
                <a:cs typeface="+mn-cs"/>
              </a:rPr>
              <a:t>Snapchat</a:t>
            </a:r>
            <a:r>
              <a:rPr lang="sv-SE" sz="1200" kern="1200" dirty="0">
                <a:solidFill>
                  <a:schemeClr val="tx1"/>
                </a:solidFill>
                <a:effectLst/>
                <a:latin typeface="+mn-lt"/>
                <a:ea typeface="+mn-ea"/>
                <a:cs typeface="+mn-cs"/>
              </a:rPr>
              <a:t>. Ofta ber de barnet ladda ner krypterade meddelandetjänster som Signal eller Telegram. I sådana planeras kriminella handlingar utan större insyn från andra.   </a:t>
            </a:r>
          </a:p>
          <a:p>
            <a:r>
              <a:rPr lang="sv-SE" sz="1200" kern="1200" dirty="0">
                <a:solidFill>
                  <a:schemeClr val="tx1"/>
                </a:solidFill>
                <a:effectLst/>
                <a:latin typeface="+mn-lt"/>
                <a:ea typeface="+mn-ea"/>
                <a:cs typeface="+mn-cs"/>
              </a:rPr>
              <a:t>Föräldrar och andra vuxna med barn och unga i sin närhet bör vara nyfikna på barnens digitala liv, ställa frågor och själva finnas på de digitala plattformarna. </a:t>
            </a:r>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9</a:t>
            </a:fld>
            <a:endParaRPr lang="sv-SE"/>
          </a:p>
        </p:txBody>
      </p:sp>
    </p:spTree>
    <p:extLst>
      <p:ext uri="{BB962C8B-B14F-4D97-AF65-F5344CB8AC3E}">
        <p14:creationId xmlns:p14="http://schemas.microsoft.com/office/powerpoint/2010/main" val="22505317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4400" spc="200" baseline="0"/>
            </a:lvl1pPr>
          </a:lstStyle>
          <a:p>
            <a:r>
              <a:rPr lang="sv-SE"/>
              <a:t>Klicka här för att ändra format</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en-US" dirty="0"/>
          </a:p>
        </p:txBody>
      </p:sp>
      <p:sp>
        <p:nvSpPr>
          <p:cNvPr id="4" name="Date Placeholder 3"/>
          <p:cNvSpPr>
            <a:spLocks noGrp="1"/>
          </p:cNvSpPr>
          <p:nvPr>
            <p:ph type="dt" sz="half" idx="10"/>
          </p:nvPr>
        </p:nvSpPr>
        <p:spPr/>
        <p:txBody>
          <a:bodyPr/>
          <a:lstStyle>
            <a:lvl1pPr algn="l">
              <a:defRPr/>
            </a:lvl1pPr>
          </a:lstStyle>
          <a:p>
            <a:fld id="{C5E5F946-A91F-4BB2-8055-319EAA008AB0}" type="datetimeFigureOut">
              <a:rPr lang="en-GB" smtClean="0"/>
              <a:t>26/01/2025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9E4AFC-2A6B-4DCC-9C0D-38239AA246D9}"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04640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C5E5F946-A91F-4BB2-8055-319EAA008AB0}" type="datetimeFigureOut">
              <a:rPr lang="en-GB" smtClean="0"/>
              <a:t>26/01/2025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9E4AFC-2A6B-4DCC-9C0D-38239AA246D9}" type="slidenum">
              <a:rPr lang="en-GB" smtClean="0"/>
              <a:t>‹#›</a:t>
            </a:fld>
            <a:endParaRPr lang="en-GB"/>
          </a:p>
        </p:txBody>
      </p:sp>
    </p:spTree>
    <p:extLst>
      <p:ext uri="{BB962C8B-B14F-4D97-AF65-F5344CB8AC3E}">
        <p14:creationId xmlns:p14="http://schemas.microsoft.com/office/powerpoint/2010/main" val="3331058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762000"/>
            <a:ext cx="2628900" cy="5410200"/>
          </a:xfrm>
        </p:spPr>
        <p:txBody>
          <a:bodyPr vert="eaVert" lIns="45720" tIns="91440" rIns="45720" bIns="91440"/>
          <a:lstStyle/>
          <a:p>
            <a:r>
              <a:rPr lang="sv-SE"/>
              <a:t>Klicka här för att ändra format</a:t>
            </a:r>
            <a:endParaRPr lang="en-US" dirty="0"/>
          </a:p>
        </p:txBody>
      </p:sp>
      <p:sp>
        <p:nvSpPr>
          <p:cNvPr id="3" name="Vertical Text Placeholder 2"/>
          <p:cNvSpPr>
            <a:spLocks noGrp="1"/>
          </p:cNvSpPr>
          <p:nvPr>
            <p:ph type="body" orient="vert" idx="1"/>
          </p:nvPr>
        </p:nvSpPr>
        <p:spPr>
          <a:xfrm>
            <a:off x="990602" y="762000"/>
            <a:ext cx="7581900" cy="541020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C5E5F946-A91F-4BB2-8055-319EAA008AB0}" type="datetimeFigureOut">
              <a:rPr lang="en-GB" smtClean="0"/>
              <a:t>26/01/2025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9E4AFC-2A6B-4DCC-9C0D-38239AA246D9}"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817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GB"/>
          </a:p>
        </p:txBody>
      </p:sp>
      <p:sp>
        <p:nvSpPr>
          <p:cNvPr id="6" name="Platshållare för innehåll 2"/>
          <p:cNvSpPr>
            <a:spLocks noGrp="1"/>
          </p:cNvSpPr>
          <p:nvPr>
            <p:ph sz="half" idx="1"/>
          </p:nvPr>
        </p:nvSpPr>
        <p:spPr>
          <a:xfrm>
            <a:off x="1583499" y="2361599"/>
            <a:ext cx="4410901" cy="3765600"/>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innehåll 3"/>
          <p:cNvSpPr>
            <a:spLocks noGrp="1"/>
          </p:cNvSpPr>
          <p:nvPr>
            <p:ph sz="half" idx="2"/>
          </p:nvPr>
        </p:nvSpPr>
        <p:spPr>
          <a:xfrm>
            <a:off x="6197600" y="2361599"/>
            <a:ext cx="4410901" cy="3765600"/>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72141050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C5E5F946-A91F-4BB2-8055-319EAA008AB0}" type="datetimeFigureOut">
              <a:rPr lang="en-GB" smtClean="0"/>
              <a:t>26/01/2025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9E4AFC-2A6B-4DCC-9C0D-38239AA246D9}" type="slidenum">
              <a:rPr lang="en-GB" smtClean="0"/>
              <a:t>‹#›</a:t>
            </a:fld>
            <a:endParaRPr lang="en-GB"/>
          </a:p>
        </p:txBody>
      </p:sp>
    </p:spTree>
    <p:extLst>
      <p:ext uri="{BB962C8B-B14F-4D97-AF65-F5344CB8AC3E}">
        <p14:creationId xmlns:p14="http://schemas.microsoft.com/office/powerpoint/2010/main" val="1924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4400" b="0" spc="200" baseline="0"/>
            </a:lvl1pPr>
          </a:lstStyle>
          <a:p>
            <a:r>
              <a:rPr lang="sv-SE"/>
              <a:t>Klicka här för att ändra format</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C5E5F946-A91F-4BB2-8055-319EAA008AB0}" type="datetimeFigureOut">
              <a:rPr lang="en-GB" smtClean="0"/>
              <a:t>26/01/2025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9E4AFC-2A6B-4DCC-9C0D-38239AA246D9}" type="slidenum">
              <a:rPr lang="en-GB" smtClean="0"/>
              <a:t>‹#›</a:t>
            </a:fld>
            <a:endParaRPr lang="en-GB"/>
          </a:p>
        </p:txBody>
      </p:sp>
      <p:sp>
        <p:nvSpPr>
          <p:cNvPr id="10" name="Rectangle 9"/>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8386843"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1629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sv-SE"/>
              <a:t>Klicka här för att ändra format</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C5E5F946-A91F-4BB2-8055-319EAA008AB0}" type="datetimeFigureOut">
              <a:rPr lang="en-GB" smtClean="0"/>
              <a:t>26/01/2025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9E4AFC-2A6B-4DCC-9C0D-38239AA246D9}" type="slidenum">
              <a:rPr lang="en-GB" smtClean="0"/>
              <a:t>‹#›</a:t>
            </a:fld>
            <a:endParaRPr lang="en-GB"/>
          </a:p>
        </p:txBody>
      </p:sp>
    </p:spTree>
    <p:extLst>
      <p:ext uri="{BB962C8B-B14F-4D97-AF65-F5344CB8AC3E}">
        <p14:creationId xmlns:p14="http://schemas.microsoft.com/office/powerpoint/2010/main" val="1581326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sv-SE"/>
              <a:t>Klicka här för att ändra format</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1024128" y="2967788"/>
            <a:ext cx="4754880" cy="3341572"/>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sv-SE"/>
              <a:t>Redigera format för bakgrundstext</a:t>
            </a:r>
          </a:p>
        </p:txBody>
      </p:sp>
      <p:sp>
        <p:nvSpPr>
          <p:cNvPr id="6" name="Content Placeholder 5"/>
          <p:cNvSpPr>
            <a:spLocks noGrp="1"/>
          </p:cNvSpPr>
          <p:nvPr>
            <p:ph sz="quarter" idx="4"/>
          </p:nvPr>
        </p:nvSpPr>
        <p:spPr>
          <a:xfrm>
            <a:off x="5989320" y="2967788"/>
            <a:ext cx="4754880" cy="3341572"/>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C5E5F946-A91F-4BB2-8055-319EAA008AB0}" type="datetimeFigureOut">
              <a:rPr lang="en-GB" smtClean="0"/>
              <a:t>26/01/2025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B9E4AFC-2A6B-4DCC-9C0D-38239AA246D9}" type="slidenum">
              <a:rPr lang="en-GB" smtClean="0"/>
              <a:t>‹#›</a:t>
            </a:fld>
            <a:endParaRPr lang="en-GB"/>
          </a:p>
        </p:txBody>
      </p:sp>
    </p:spTree>
    <p:extLst>
      <p:ext uri="{BB962C8B-B14F-4D97-AF65-F5344CB8AC3E}">
        <p14:creationId xmlns:p14="http://schemas.microsoft.com/office/powerpoint/2010/main" val="2432272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fld id="{C5E5F946-A91F-4BB2-8055-319EAA008AB0}" type="datetimeFigureOut">
              <a:rPr lang="en-GB" smtClean="0"/>
              <a:t>26/01/2025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B9E4AFC-2A6B-4DCC-9C0D-38239AA246D9}" type="slidenum">
              <a:rPr lang="en-GB" smtClean="0"/>
              <a:t>‹#›</a:t>
            </a:fld>
            <a:endParaRPr lang="en-GB"/>
          </a:p>
        </p:txBody>
      </p:sp>
    </p:spTree>
    <p:extLst>
      <p:ext uri="{BB962C8B-B14F-4D97-AF65-F5344CB8AC3E}">
        <p14:creationId xmlns:p14="http://schemas.microsoft.com/office/powerpoint/2010/main" val="247987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5F946-A91F-4BB2-8055-319EAA008AB0}" type="datetimeFigureOut">
              <a:rPr lang="en-GB" smtClean="0"/>
              <a:t>26/01/2025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B9E4AFC-2A6B-4DCC-9C0D-38239AA246D9}" type="slidenum">
              <a:rPr lang="en-GB" smtClean="0"/>
              <a:t>‹#›</a:t>
            </a:fld>
            <a:endParaRPr lang="en-GB"/>
          </a:p>
        </p:txBody>
      </p:sp>
    </p:spTree>
    <p:extLst>
      <p:ext uri="{BB962C8B-B14F-4D97-AF65-F5344CB8AC3E}">
        <p14:creationId xmlns:p14="http://schemas.microsoft.com/office/powerpoint/2010/main" val="622204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3600"/>
            </a:lvl1pPr>
          </a:lstStyle>
          <a:p>
            <a:r>
              <a:rPr lang="sv-SE"/>
              <a:t>Klicka här för att ändra format</a:t>
            </a:r>
            <a:endParaRPr lang="en-US" dirty="0"/>
          </a:p>
        </p:txBody>
      </p:sp>
      <p:sp>
        <p:nvSpPr>
          <p:cNvPr id="3" name="Content Placeholder 2"/>
          <p:cNvSpPr>
            <a:spLocks noGrp="1"/>
          </p:cNvSpPr>
          <p:nvPr>
            <p:ph idx="1"/>
          </p:nvPr>
        </p:nvSpPr>
        <p:spPr>
          <a:xfrm>
            <a:off x="5715000" y="822960"/>
            <a:ext cx="5678424"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C5E5F946-A91F-4BB2-8055-319EAA008AB0}" type="datetimeFigureOut">
              <a:rPr lang="en-GB" smtClean="0"/>
              <a:t>26/01/2025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9E4AFC-2A6B-4DCC-9C0D-38239AA246D9}" type="slidenum">
              <a:rPr lang="en-GB" smtClean="0"/>
              <a:t>‹#›</a:t>
            </a:fld>
            <a:endParaRPr lang="en-GB"/>
          </a:p>
        </p:txBody>
      </p:sp>
    </p:spTree>
    <p:extLst>
      <p:ext uri="{BB962C8B-B14F-4D97-AF65-F5344CB8AC3E}">
        <p14:creationId xmlns:p14="http://schemas.microsoft.com/office/powerpoint/2010/main" val="369925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4400" spc="200" baseline="0"/>
            </a:lvl1pPr>
          </a:lstStyle>
          <a:p>
            <a:r>
              <a:rPr lang="sv-SE"/>
              <a:t>Klicka här för att ändra format</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Redigera format för bakgrundstext</a:t>
            </a:r>
          </a:p>
        </p:txBody>
      </p:sp>
      <p:sp>
        <p:nvSpPr>
          <p:cNvPr id="5" name="Date Placeholder 4"/>
          <p:cNvSpPr>
            <a:spLocks noGrp="1"/>
          </p:cNvSpPr>
          <p:nvPr>
            <p:ph type="dt" sz="half" idx="10"/>
          </p:nvPr>
        </p:nvSpPr>
        <p:spPr/>
        <p:txBody>
          <a:bodyPr/>
          <a:lstStyle/>
          <a:p>
            <a:fld id="{C5E5F946-A91F-4BB2-8055-319EAA008AB0}" type="datetimeFigureOut">
              <a:rPr lang="en-GB" smtClean="0"/>
              <a:t>26/01/2025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9E4AFC-2A6B-4DCC-9C0D-38239AA246D9}"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387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sv-SE"/>
              <a:t>Klicka här för att ändra format</a:t>
            </a:r>
            <a:endParaRPr lang="en-US" dirty="0"/>
          </a:p>
        </p:txBody>
      </p:sp>
      <p:sp>
        <p:nvSpPr>
          <p:cNvPr id="3" name="Text Placeholder 2"/>
          <p:cNvSpPr>
            <a:spLocks noGrp="1"/>
          </p:cNvSpPr>
          <p:nvPr>
            <p:ph type="body" idx="1"/>
          </p:nvPr>
        </p:nvSpPr>
        <p:spPr>
          <a:xfrm>
            <a:off x="1024129" y="2286000"/>
            <a:ext cx="9720073" cy="4023360"/>
          </a:xfrm>
          <a:prstGeom prst="rect">
            <a:avLst/>
          </a:prstGeom>
        </p:spPr>
        <p:txBody>
          <a:bodyPr vert="horz" lIns="45720" tIns="45720" rIns="4572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1024130"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5E5F946-A91F-4BB2-8055-319EAA008AB0}" type="datetimeFigureOut">
              <a:rPr lang="en-GB" smtClean="0"/>
              <a:t>26/01/2025</a:t>
            </a:fld>
            <a:endParaRPr lang="en-GB"/>
          </a:p>
        </p:txBody>
      </p:sp>
      <p:sp>
        <p:nvSpPr>
          <p:cNvPr id="5" name="Footer Placeholder 4"/>
          <p:cNvSpPr>
            <a:spLocks noGrp="1"/>
          </p:cNvSpPr>
          <p:nvPr>
            <p:ph type="ftr" sz="quarter" idx="3"/>
          </p:nvPr>
        </p:nvSpPr>
        <p:spPr>
          <a:xfrm>
            <a:off x="4842933"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B9E4AFC-2A6B-4DCC-9C0D-38239AA246D9}" type="slidenum">
              <a:rPr lang="en-GB" smtClean="0"/>
              <a:t>‹#›</a:t>
            </a:fld>
            <a:endParaRPr lang="en-GB"/>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11898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svtplay.se/video/eopw9Wx/jag-skiner-inte-utan-er-mina-broder?video=vis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00256" y="4644746"/>
            <a:ext cx="3791744" cy="2096622"/>
          </a:xfrm>
        </p:spPr>
        <p:txBody>
          <a:bodyPr>
            <a:normAutofit/>
          </a:bodyPr>
          <a:lstStyle/>
          <a:p>
            <a:pPr algn="ctr"/>
            <a:br>
              <a:rPr lang="en-GB" dirty="0"/>
            </a:br>
            <a:r>
              <a:rPr lang="en-GB" sz="3200" dirty="0" err="1"/>
              <a:t>unga</a:t>
            </a:r>
            <a:r>
              <a:rPr lang="en-GB" sz="3200" dirty="0"/>
              <a:t> </a:t>
            </a:r>
            <a:r>
              <a:rPr lang="en-GB" sz="3200" dirty="0" err="1"/>
              <a:t>och</a:t>
            </a:r>
            <a:r>
              <a:rPr lang="en-GB" sz="3200" dirty="0"/>
              <a:t> </a:t>
            </a:r>
            <a:r>
              <a:rPr lang="en-GB" sz="3200" dirty="0" err="1"/>
              <a:t>kriminalitet</a:t>
            </a:r>
            <a:r>
              <a:rPr lang="en-GB" sz="3200" dirty="0"/>
              <a:t> </a:t>
            </a:r>
            <a:br>
              <a:rPr lang="en-GB" dirty="0"/>
            </a:br>
            <a:endParaRPr lang="en-GB" dirty="0"/>
          </a:p>
        </p:txBody>
      </p:sp>
      <p:pic>
        <p:nvPicPr>
          <p:cNvPr id="4" name="Platshållare för innehåll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645541"/>
            <a:ext cx="3308350" cy="2212459"/>
          </a:xfrm>
          <a:prstGeom prst="rect">
            <a:avLst/>
          </a:prstGeom>
        </p:spPr>
      </p:pic>
      <p:pic>
        <p:nvPicPr>
          <p:cNvPr id="5" name="Bildobjekt 4"/>
          <p:cNvPicPr>
            <a:picLocks noChangeAspect="1"/>
          </p:cNvPicPr>
          <p:nvPr/>
        </p:nvPicPr>
        <p:blipFill>
          <a:blip r:embed="rId4"/>
          <a:stretch>
            <a:fillRect/>
          </a:stretch>
        </p:blipFill>
        <p:spPr>
          <a:xfrm>
            <a:off x="3384550" y="4644746"/>
            <a:ext cx="2927474" cy="2219293"/>
          </a:xfrm>
          <a:prstGeom prst="rect">
            <a:avLst/>
          </a:prstGeom>
        </p:spPr>
      </p:pic>
    </p:spTree>
    <p:extLst>
      <p:ext uri="{BB962C8B-B14F-4D97-AF65-F5344CB8AC3E}">
        <p14:creationId xmlns:p14="http://schemas.microsoft.com/office/powerpoint/2010/main" val="195642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024129" y="2286000"/>
            <a:ext cx="9824399" cy="4383360"/>
          </a:xfrm>
        </p:spPr>
        <p:txBody>
          <a:bodyPr>
            <a:normAutofit fontScale="77500" lnSpcReduction="20000"/>
          </a:bodyPr>
          <a:lstStyle/>
          <a:p>
            <a:r>
              <a:rPr lang="sv-SE" b="1" dirty="0"/>
              <a:t>Var uppmärksam på om barnet:</a:t>
            </a:r>
          </a:p>
          <a:p>
            <a:r>
              <a:rPr lang="sv-SE" dirty="0"/>
              <a:t>Skolkar</a:t>
            </a:r>
          </a:p>
          <a:p>
            <a:r>
              <a:rPr lang="sv-SE" dirty="0"/>
              <a:t>Får besök av personer som söker upp dem i skolan </a:t>
            </a:r>
          </a:p>
          <a:p>
            <a:r>
              <a:rPr lang="sv-SE" dirty="0"/>
              <a:t>Försvinner från skolans område regelbundet </a:t>
            </a:r>
          </a:p>
          <a:p>
            <a:pPr lvl="0"/>
            <a:r>
              <a:rPr lang="sv-SE" dirty="0"/>
              <a:t>Ändrar attityd, döljer saker eller börjar ljuga</a:t>
            </a:r>
          </a:p>
          <a:p>
            <a:pPr lvl="0"/>
            <a:r>
              <a:rPr lang="sv-SE" dirty="0"/>
              <a:t>Börjar umgås med äldre ungdomar eller vuxna</a:t>
            </a:r>
          </a:p>
          <a:p>
            <a:pPr lvl="0"/>
            <a:r>
              <a:rPr lang="sv-SE" dirty="0" err="1"/>
              <a:t>Swishar</a:t>
            </a:r>
            <a:r>
              <a:rPr lang="sv-SE" dirty="0"/>
              <a:t> pengar eller har mer egna pengar än förut ex slutar be om </a:t>
            </a:r>
            <a:r>
              <a:rPr lang="sv-SE" dirty="0" err="1"/>
              <a:t>swisch</a:t>
            </a:r>
            <a:r>
              <a:rPr lang="sv-SE" dirty="0"/>
              <a:t> </a:t>
            </a:r>
          </a:p>
          <a:p>
            <a:pPr lvl="0"/>
            <a:r>
              <a:rPr lang="sv-SE" dirty="0"/>
              <a:t>Kommer hem med dyra saker och kläder, skaffar ytterligare en mobil</a:t>
            </a:r>
          </a:p>
          <a:p>
            <a:pPr lvl="0"/>
            <a:r>
              <a:rPr lang="sv-SE" dirty="0"/>
              <a:t>Har nya värderingar och åsikter samt  uttrycker sig annorlunda</a:t>
            </a:r>
          </a:p>
          <a:p>
            <a:pPr lvl="0"/>
            <a:r>
              <a:rPr lang="sv-SE" dirty="0"/>
              <a:t>Följer eller kommunicerar med kriminella på sociala medier </a:t>
            </a:r>
          </a:p>
          <a:p>
            <a:r>
              <a:rPr lang="sv-SE" dirty="0"/>
              <a:t>Det är också vanligt att barn som rekryteras känner sig pressade och får oro och ångest. En del börjar skolka, mår illa eller har fysiskt ont.</a:t>
            </a:r>
          </a:p>
          <a:p>
            <a:r>
              <a:rPr lang="sv-SE" dirty="0"/>
              <a:t>Laddar ner krypterade chattappar</a:t>
            </a:r>
            <a:endParaRPr lang="sv-SE" sz="3200" b="1" dirty="0"/>
          </a:p>
        </p:txBody>
      </p:sp>
      <p:sp>
        <p:nvSpPr>
          <p:cNvPr id="4" name="Rubrik 1"/>
          <p:cNvSpPr>
            <a:spLocks noGrp="1"/>
          </p:cNvSpPr>
          <p:nvPr>
            <p:ph type="title"/>
          </p:nvPr>
        </p:nvSpPr>
        <p:spPr>
          <a:xfrm>
            <a:off x="1024129" y="548680"/>
            <a:ext cx="9720072" cy="1499616"/>
          </a:xfrm>
          <a:solidFill>
            <a:schemeClr val="accent1">
              <a:lumMod val="40000"/>
              <a:lumOff val="60000"/>
            </a:schemeClr>
          </a:solidFill>
          <a:ln>
            <a:solidFill>
              <a:schemeClr val="accent1"/>
            </a:solidFill>
          </a:ln>
        </p:spPr>
        <p:txBody>
          <a:bodyPr/>
          <a:lstStyle/>
          <a:p>
            <a:pPr algn="ctr"/>
            <a:r>
              <a:rPr lang="sv-SE" dirty="0"/>
              <a:t>Varningstecken </a:t>
            </a:r>
          </a:p>
        </p:txBody>
      </p:sp>
      <p:pic>
        <p:nvPicPr>
          <p:cNvPr id="2" name="Bildobjekt 1"/>
          <p:cNvPicPr>
            <a:picLocks noChangeAspect="1"/>
          </p:cNvPicPr>
          <p:nvPr/>
        </p:nvPicPr>
        <p:blipFill>
          <a:blip r:embed="rId3"/>
          <a:stretch>
            <a:fillRect/>
          </a:stretch>
        </p:blipFill>
        <p:spPr>
          <a:xfrm>
            <a:off x="8148993" y="548680"/>
            <a:ext cx="2595208" cy="1587402"/>
          </a:xfrm>
          <a:prstGeom prst="rect">
            <a:avLst/>
          </a:prstGeom>
        </p:spPr>
      </p:pic>
    </p:spTree>
    <p:extLst>
      <p:ext uri="{BB962C8B-B14F-4D97-AF65-F5344CB8AC3E}">
        <p14:creationId xmlns:p14="http://schemas.microsoft.com/office/powerpoint/2010/main" val="410225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a:spLocks noGrp="1"/>
          </p:cNvSpPr>
          <p:nvPr>
            <p:ph type="title"/>
          </p:nvPr>
        </p:nvSpPr>
        <p:spPr>
          <a:solidFill>
            <a:schemeClr val="accent1">
              <a:lumMod val="40000"/>
              <a:lumOff val="60000"/>
            </a:schemeClr>
          </a:solidFill>
          <a:ln>
            <a:solidFill>
              <a:schemeClr val="accent1"/>
            </a:solidFill>
          </a:ln>
        </p:spPr>
        <p:txBody>
          <a:bodyPr/>
          <a:lstStyle/>
          <a:p>
            <a:pPr algn="ctr"/>
            <a:r>
              <a:rPr lang="sv-SE" dirty="0"/>
              <a:t>Tjejer i kriminella miljöer </a:t>
            </a:r>
          </a:p>
        </p:txBody>
      </p:sp>
      <p:sp>
        <p:nvSpPr>
          <p:cNvPr id="3" name="Platshållare för innehåll 2"/>
          <p:cNvSpPr>
            <a:spLocks noGrp="1"/>
          </p:cNvSpPr>
          <p:nvPr>
            <p:ph sz="half" idx="1"/>
          </p:nvPr>
        </p:nvSpPr>
        <p:spPr>
          <a:xfrm>
            <a:off x="1567974" y="2360242"/>
            <a:ext cx="4410901" cy="3765600"/>
          </a:xfrm>
        </p:spPr>
        <p:txBody>
          <a:bodyPr>
            <a:normAutofit/>
          </a:bodyPr>
          <a:lstStyle/>
          <a:p>
            <a:pPr marL="0" indent="0">
              <a:buNone/>
            </a:pPr>
            <a:endParaRPr lang="sv-SE" sz="3200" b="1" dirty="0"/>
          </a:p>
          <a:p>
            <a:pPr marL="0" indent="0">
              <a:buNone/>
            </a:pPr>
            <a:endParaRPr lang="sv-SE" sz="3200" b="1" dirty="0"/>
          </a:p>
        </p:txBody>
      </p:sp>
      <p:sp>
        <p:nvSpPr>
          <p:cNvPr id="5" name="Platshållare för innehåll 4"/>
          <p:cNvSpPr>
            <a:spLocks noGrp="1"/>
          </p:cNvSpPr>
          <p:nvPr>
            <p:ph sz="half" idx="2"/>
          </p:nvPr>
        </p:nvSpPr>
        <p:spPr>
          <a:xfrm>
            <a:off x="1024128" y="2360242"/>
            <a:ext cx="9968416" cy="4093094"/>
          </a:xfrm>
        </p:spPr>
        <p:txBody>
          <a:bodyPr>
            <a:normAutofit lnSpcReduction="10000"/>
          </a:bodyPr>
          <a:lstStyle/>
          <a:p>
            <a:r>
              <a:rPr lang="sv-SE" sz="3800" dirty="0"/>
              <a:t>Vägar in</a:t>
            </a:r>
            <a:endParaRPr lang="sv-SE" sz="4400" dirty="0"/>
          </a:p>
          <a:p>
            <a:r>
              <a:rPr lang="sv-SE" sz="3800" dirty="0"/>
              <a:t>Delaktigheten </a:t>
            </a:r>
          </a:p>
          <a:p>
            <a:r>
              <a:rPr lang="sv-SE" sz="3800" dirty="0"/>
              <a:t>Gängmiljön och normer </a:t>
            </a:r>
          </a:p>
          <a:p>
            <a:r>
              <a:rPr lang="sv-SE" sz="3800" dirty="0"/>
              <a:t>Tjejernas utsatthet </a:t>
            </a:r>
          </a:p>
          <a:p>
            <a:r>
              <a:rPr lang="sv-SE" sz="3800" dirty="0"/>
              <a:t>Vägen ut </a:t>
            </a:r>
          </a:p>
          <a:p>
            <a:r>
              <a:rPr lang="sv-SE" sz="3800" dirty="0"/>
              <a:t> </a:t>
            </a:r>
          </a:p>
          <a:p>
            <a:endParaRPr lang="sv-SE" dirty="0"/>
          </a:p>
          <a:p>
            <a:endParaRPr lang="sv-SE" dirty="0"/>
          </a:p>
        </p:txBody>
      </p:sp>
      <p:pic>
        <p:nvPicPr>
          <p:cNvPr id="2" name="Bildobjekt 1"/>
          <p:cNvPicPr>
            <a:picLocks noChangeAspect="1"/>
          </p:cNvPicPr>
          <p:nvPr/>
        </p:nvPicPr>
        <p:blipFill>
          <a:blip r:embed="rId3"/>
          <a:stretch>
            <a:fillRect/>
          </a:stretch>
        </p:blipFill>
        <p:spPr>
          <a:xfrm>
            <a:off x="6522720" y="2708920"/>
            <a:ext cx="5314915" cy="3543277"/>
          </a:xfrm>
          <a:prstGeom prst="rect">
            <a:avLst/>
          </a:prstGeom>
        </p:spPr>
      </p:pic>
    </p:spTree>
    <p:extLst>
      <p:ext uri="{BB962C8B-B14F-4D97-AF65-F5344CB8AC3E}">
        <p14:creationId xmlns:p14="http://schemas.microsoft.com/office/powerpoint/2010/main" val="376614099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chemeClr val="accent1">
              <a:lumMod val="40000"/>
              <a:lumOff val="60000"/>
            </a:schemeClr>
          </a:solidFill>
        </p:spPr>
        <p:txBody>
          <a:bodyPr/>
          <a:lstStyle/>
          <a:p>
            <a:r>
              <a:rPr lang="sv-SE" dirty="0"/>
              <a:t>ÖKAT skolvåld </a:t>
            </a:r>
          </a:p>
        </p:txBody>
      </p:sp>
      <p:sp>
        <p:nvSpPr>
          <p:cNvPr id="3" name="Platshållare för innehåll 2"/>
          <p:cNvSpPr>
            <a:spLocks noGrp="1"/>
          </p:cNvSpPr>
          <p:nvPr>
            <p:ph sz="half" idx="1"/>
          </p:nvPr>
        </p:nvSpPr>
        <p:spPr>
          <a:xfrm>
            <a:off x="1024128" y="2286000"/>
            <a:ext cx="4754880" cy="4023360"/>
          </a:xfrm>
        </p:spPr>
        <p:txBody>
          <a:bodyPr>
            <a:normAutofit lnSpcReduction="10000"/>
          </a:bodyPr>
          <a:lstStyle/>
          <a:p>
            <a:pPr marL="0" indent="0">
              <a:buNone/>
            </a:pPr>
            <a:r>
              <a:rPr lang="sv-SE" dirty="0"/>
              <a:t> Sociala och ekonomiska faktorer </a:t>
            </a:r>
          </a:p>
          <a:p>
            <a:pPr lvl="0"/>
            <a:r>
              <a:rPr lang="sv-SE" dirty="0"/>
              <a:t>Skolmiljö och klimat (där elever upplever mobbing, trakasserier och bristande stöd från lärare) där våld normaliseras och tolereras </a:t>
            </a:r>
          </a:p>
          <a:p>
            <a:pPr lvl="0"/>
            <a:r>
              <a:rPr lang="sv-SE" dirty="0"/>
              <a:t>Mental hälsa och psykologiska faktorer: underliggande psykiska hälsoproblem och emotionella svårigheter. Stress, ångest och depression. </a:t>
            </a:r>
          </a:p>
          <a:p>
            <a:pPr lvl="0"/>
            <a:r>
              <a:rPr lang="sv-SE" dirty="0"/>
              <a:t>Familjefaktorer: våld i hemmet, försummelse eller bristande stöd </a:t>
            </a:r>
          </a:p>
          <a:p>
            <a:pPr lvl="0"/>
            <a:r>
              <a:rPr lang="sv-SE" dirty="0"/>
              <a:t>Social påverkan och medier</a:t>
            </a:r>
          </a:p>
          <a:p>
            <a:endParaRPr lang="sv-SE" dirty="0"/>
          </a:p>
        </p:txBody>
      </p:sp>
      <p:sp>
        <p:nvSpPr>
          <p:cNvPr id="4" name="Platshållare för innehåll 3"/>
          <p:cNvSpPr>
            <a:spLocks noGrp="1"/>
          </p:cNvSpPr>
          <p:nvPr>
            <p:ph sz="half" idx="2"/>
          </p:nvPr>
        </p:nvSpPr>
        <p:spPr/>
        <p:txBody>
          <a:bodyPr>
            <a:normAutofit lnSpcReduction="10000"/>
          </a:bodyPr>
          <a:lstStyle/>
          <a:p>
            <a:pPr lvl="0"/>
            <a:r>
              <a:rPr lang="sv-SE" dirty="0"/>
              <a:t>Alkohol och droger</a:t>
            </a:r>
          </a:p>
          <a:p>
            <a:pPr lvl="0"/>
            <a:r>
              <a:rPr lang="sv-SE" dirty="0"/>
              <a:t>Grupptryck och tillhörighet – för att bli accepterade </a:t>
            </a:r>
          </a:p>
          <a:p>
            <a:pPr lvl="0"/>
            <a:r>
              <a:rPr lang="sv-SE" dirty="0"/>
              <a:t>Bristande utbildning och konfliktlösning: emotionell intelligens behövs och istället ty sig till våld </a:t>
            </a:r>
          </a:p>
          <a:p>
            <a:pPr lvl="0"/>
            <a:r>
              <a:rPr lang="sv-SE" dirty="0"/>
              <a:t>Rasism och diskriminering: en är en stor faktor, särskilt om elever upplever sig vara måltavla. </a:t>
            </a:r>
          </a:p>
          <a:p>
            <a:r>
              <a:rPr lang="sv-SE" dirty="0"/>
              <a:t> </a:t>
            </a:r>
          </a:p>
          <a:p>
            <a:endParaRPr lang="sv-SE" dirty="0"/>
          </a:p>
        </p:txBody>
      </p:sp>
      <p:pic>
        <p:nvPicPr>
          <p:cNvPr id="5" name="Bildobjekt 4"/>
          <p:cNvPicPr>
            <a:picLocks noChangeAspect="1"/>
          </p:cNvPicPr>
          <p:nvPr/>
        </p:nvPicPr>
        <p:blipFill>
          <a:blip r:embed="rId3"/>
          <a:stretch>
            <a:fillRect/>
          </a:stretch>
        </p:blipFill>
        <p:spPr>
          <a:xfrm>
            <a:off x="8616280" y="596666"/>
            <a:ext cx="2232248" cy="1488166"/>
          </a:xfrm>
          <a:prstGeom prst="rect">
            <a:avLst/>
          </a:prstGeom>
        </p:spPr>
      </p:pic>
    </p:spTree>
    <p:extLst>
      <p:ext uri="{BB962C8B-B14F-4D97-AF65-F5344CB8AC3E}">
        <p14:creationId xmlns:p14="http://schemas.microsoft.com/office/powerpoint/2010/main" val="151374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500"/>
                                        <p:tgtEl>
                                          <p:spTgt spid="4">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500"/>
                                        <p:tgtEl>
                                          <p:spTgt spid="4">
                                            <p:txEl>
                                              <p:pRg st="3" end="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fade">
                                      <p:cBhvr>
                                        <p:cTn id="3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24128" y="585216"/>
            <a:ext cx="9720072" cy="1499616"/>
          </a:xfrm>
          <a:solidFill>
            <a:schemeClr val="accent1">
              <a:lumMod val="40000"/>
              <a:lumOff val="60000"/>
            </a:schemeClr>
          </a:solidFill>
        </p:spPr>
        <p:txBody>
          <a:bodyPr/>
          <a:lstStyle/>
          <a:p>
            <a:r>
              <a:rPr lang="sv-SE" dirty="0"/>
              <a:t>Vad kan Vi göra?</a:t>
            </a:r>
          </a:p>
        </p:txBody>
      </p:sp>
      <p:sp>
        <p:nvSpPr>
          <p:cNvPr id="3" name="Platshållare för innehåll 2"/>
          <p:cNvSpPr>
            <a:spLocks noGrp="1"/>
          </p:cNvSpPr>
          <p:nvPr>
            <p:ph idx="1"/>
          </p:nvPr>
        </p:nvSpPr>
        <p:spPr>
          <a:xfrm>
            <a:off x="1024129" y="2286000"/>
            <a:ext cx="10904519" cy="4023360"/>
          </a:xfrm>
        </p:spPr>
        <p:txBody>
          <a:bodyPr/>
          <a:lstStyle/>
          <a:p>
            <a:pPr lvl="0"/>
            <a:r>
              <a:rPr lang="sv-SE" sz="2800" dirty="0"/>
              <a:t>STRUKTURERAD SAMVERKAN  (Fält, SIG, Fritid, ungdomsjour, f-stöd)</a:t>
            </a:r>
          </a:p>
          <a:p>
            <a:pPr lvl="0"/>
            <a:r>
              <a:rPr lang="sv-SE" sz="2800" dirty="0"/>
              <a:t>FÖRSKOLA, SKOLA OCH FRITID SOM SKYDDSFAKTOR </a:t>
            </a:r>
          </a:p>
          <a:p>
            <a:pPr lvl="0"/>
            <a:r>
              <a:rPr lang="sv-SE" sz="2800" dirty="0"/>
              <a:t>VÅLDSPREVENTION MED ETT JÄMTÄLLDHETSPERSPEKTIV </a:t>
            </a:r>
          </a:p>
          <a:p>
            <a:pPr lvl="0"/>
            <a:r>
              <a:rPr lang="sv-SE" sz="2800" dirty="0"/>
              <a:t>CIVILSAMHÄLLET OCH NÄRINGSLIVET </a:t>
            </a:r>
          </a:p>
          <a:p>
            <a:pPr lvl="0"/>
            <a:endParaRPr lang="sv-SE" dirty="0"/>
          </a:p>
        </p:txBody>
      </p:sp>
    </p:spTree>
    <p:extLst>
      <p:ext uri="{BB962C8B-B14F-4D97-AF65-F5344CB8AC3E}">
        <p14:creationId xmlns:p14="http://schemas.microsoft.com/office/powerpoint/2010/main" val="2037936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a:spLocks noGrp="1"/>
          </p:cNvSpPr>
          <p:nvPr>
            <p:ph type="title"/>
          </p:nvPr>
        </p:nvSpPr>
        <p:spPr>
          <a:solidFill>
            <a:schemeClr val="accent1">
              <a:lumMod val="40000"/>
              <a:lumOff val="60000"/>
            </a:schemeClr>
          </a:solidFill>
          <a:ln>
            <a:solidFill>
              <a:schemeClr val="accent1"/>
            </a:solidFill>
          </a:ln>
        </p:spPr>
        <p:txBody>
          <a:bodyPr/>
          <a:lstStyle/>
          <a:p>
            <a:pPr algn="ctr"/>
            <a:r>
              <a:rPr lang="sv-SE" dirty="0"/>
              <a:t>Vad kan vi göra som samhälle?</a:t>
            </a:r>
          </a:p>
        </p:txBody>
      </p:sp>
      <p:sp>
        <p:nvSpPr>
          <p:cNvPr id="3" name="Platshållare för innehåll 2"/>
          <p:cNvSpPr>
            <a:spLocks noGrp="1"/>
          </p:cNvSpPr>
          <p:nvPr>
            <p:ph sz="half" idx="1"/>
          </p:nvPr>
        </p:nvSpPr>
        <p:spPr>
          <a:xfrm>
            <a:off x="335360" y="2286000"/>
            <a:ext cx="5653960" cy="4455368"/>
          </a:xfrm>
        </p:spPr>
        <p:txBody>
          <a:bodyPr>
            <a:normAutofit fontScale="40000" lnSpcReduction="20000"/>
          </a:bodyPr>
          <a:lstStyle/>
          <a:p>
            <a:pPr lvl="0"/>
            <a:r>
              <a:rPr lang="sv-SE" sz="5900" dirty="0"/>
              <a:t>Utbildning och sysselsättning</a:t>
            </a:r>
          </a:p>
          <a:p>
            <a:pPr lvl="0"/>
            <a:r>
              <a:rPr lang="sv-SE" sz="5900" dirty="0"/>
              <a:t>Förebyggande åtgärder </a:t>
            </a:r>
          </a:p>
          <a:p>
            <a:pPr lvl="0"/>
            <a:r>
              <a:rPr lang="sv-SE" sz="5900" dirty="0"/>
              <a:t>Stärka polis-samhälle relationen (förtroendefulla relationer)</a:t>
            </a:r>
          </a:p>
          <a:p>
            <a:pPr lvl="0"/>
            <a:r>
              <a:rPr lang="sv-SE" sz="5900" dirty="0"/>
              <a:t>Sociala investeringar </a:t>
            </a:r>
          </a:p>
          <a:p>
            <a:pPr lvl="0"/>
            <a:r>
              <a:rPr lang="sv-SE" sz="5900" dirty="0"/>
              <a:t>Rättsväsendets insatser </a:t>
            </a:r>
          </a:p>
          <a:p>
            <a:pPr lvl="0"/>
            <a:r>
              <a:rPr lang="sv-SE" sz="5900" dirty="0"/>
              <a:t>Familjestöd</a:t>
            </a:r>
          </a:p>
          <a:p>
            <a:pPr lvl="0"/>
            <a:r>
              <a:rPr lang="sv-SE" sz="5900" dirty="0"/>
              <a:t>Tidiga interventionsprogram </a:t>
            </a:r>
          </a:p>
          <a:p>
            <a:pPr marL="0" indent="0">
              <a:buFont typeface="Tw Cen MT" panose="020B0602020104020603" pitchFamily="34" charset="0"/>
              <a:buNone/>
            </a:pPr>
            <a:r>
              <a:rPr lang="sv-SE" sz="5900" dirty="0"/>
              <a:t>Utredningar, trauma, annan psykisk ohälsa och NPF </a:t>
            </a:r>
          </a:p>
          <a:p>
            <a:pPr marL="0" indent="0">
              <a:buNone/>
            </a:pPr>
            <a:endParaRPr lang="sv-SE" sz="6000" dirty="0"/>
          </a:p>
        </p:txBody>
      </p:sp>
      <p:sp>
        <p:nvSpPr>
          <p:cNvPr id="2" name="Platshållare för innehåll 1"/>
          <p:cNvSpPr>
            <a:spLocks noGrp="1"/>
          </p:cNvSpPr>
          <p:nvPr>
            <p:ph sz="half" idx="2"/>
          </p:nvPr>
        </p:nvSpPr>
        <p:spPr>
          <a:xfrm>
            <a:off x="5989320" y="2286000"/>
            <a:ext cx="6011336" cy="4455368"/>
          </a:xfrm>
        </p:spPr>
        <p:txBody>
          <a:bodyPr>
            <a:normAutofit fontScale="40000" lnSpcReduction="20000"/>
          </a:bodyPr>
          <a:lstStyle/>
          <a:p>
            <a:pPr lvl="0"/>
            <a:r>
              <a:rPr lang="sv-SE" sz="5900" dirty="0"/>
              <a:t>Förebyggande av drogmissbruk </a:t>
            </a:r>
          </a:p>
          <a:p>
            <a:pPr lvl="0"/>
            <a:r>
              <a:rPr lang="sv-SE" sz="5900" dirty="0"/>
              <a:t>Livsfärdighetsträning </a:t>
            </a:r>
          </a:p>
          <a:p>
            <a:pPr lvl="0"/>
            <a:r>
              <a:rPr lang="sv-SE" sz="5900" dirty="0"/>
              <a:t>Fritidsaktiviteter </a:t>
            </a:r>
          </a:p>
          <a:p>
            <a:pPr lvl="0"/>
            <a:r>
              <a:rPr lang="sv-SE" sz="5900" dirty="0"/>
              <a:t>Utveckla uppsökande avhopparverksamheter</a:t>
            </a:r>
          </a:p>
          <a:p>
            <a:pPr lvl="0"/>
            <a:r>
              <a:rPr lang="sv-SE" sz="5900" dirty="0"/>
              <a:t>Utbildning om konsekvenser av kriminalitet </a:t>
            </a:r>
          </a:p>
          <a:p>
            <a:pPr lvl="0"/>
            <a:r>
              <a:rPr lang="sv-SE" sz="5900" dirty="0"/>
              <a:t>Kommunikation och samarbete (det är viktigt att olika aktörer, inklusive regeringen, kommuner, skolor, polis och civilsamhället samarbetar Utvärdera och anpassning </a:t>
            </a:r>
          </a:p>
          <a:p>
            <a:endParaRPr lang="sv-SE" sz="6000" dirty="0"/>
          </a:p>
        </p:txBody>
      </p:sp>
      <p:sp>
        <p:nvSpPr>
          <p:cNvPr id="5" name="Platshållare för innehåll 5"/>
          <p:cNvSpPr txBox="1">
            <a:spLocks/>
          </p:cNvSpPr>
          <p:nvPr/>
        </p:nvSpPr>
        <p:spPr>
          <a:xfrm>
            <a:off x="695400" y="2286000"/>
            <a:ext cx="10048800" cy="402336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a:lnSpc>
                <a:spcPts val="1500"/>
              </a:lnSpc>
              <a:spcAft>
                <a:spcPts val="0"/>
              </a:spcAft>
            </a:pPr>
            <a:r>
              <a:rPr lang="sv-SE" sz="36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sv-SE" sz="4400" b="1" dirty="0"/>
          </a:p>
          <a:p>
            <a:pPr marL="0" indent="0">
              <a:buFont typeface="Tw Cen MT" panose="020B0602020104020603" pitchFamily="34" charset="0"/>
              <a:buNone/>
            </a:pPr>
            <a:endParaRPr lang="sv-SE" dirty="0"/>
          </a:p>
        </p:txBody>
      </p:sp>
    </p:spTree>
    <p:extLst>
      <p:ext uri="{BB962C8B-B14F-4D97-AF65-F5344CB8AC3E}">
        <p14:creationId xmlns:p14="http://schemas.microsoft.com/office/powerpoint/2010/main" val="100081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Effect transition="in" filter="fade">
                                      <p:cBhvr>
                                        <p:cTn id="33" dur="500"/>
                                        <p:tgtEl>
                                          <p:spTgt spid="2">
                                            <p:txEl>
                                              <p:pRg st="0" end="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1" end="1"/>
                                            </p:txEl>
                                          </p:spTgt>
                                        </p:tgtEl>
                                        <p:attrNameLst>
                                          <p:attrName>style.visibility</p:attrName>
                                        </p:attrNameLst>
                                      </p:cBhvr>
                                      <p:to>
                                        <p:strVal val="visible"/>
                                      </p:to>
                                    </p:set>
                                    <p:animEffect transition="in" filter="fade">
                                      <p:cBhvr>
                                        <p:cTn id="36" dur="500"/>
                                        <p:tgtEl>
                                          <p:spTgt spid="2">
                                            <p:txEl>
                                              <p:pRg st="1" end="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
                                            <p:txEl>
                                              <p:pRg st="2" end="2"/>
                                            </p:txEl>
                                          </p:spTgt>
                                        </p:tgtEl>
                                        <p:attrNameLst>
                                          <p:attrName>style.visibility</p:attrName>
                                        </p:attrNameLst>
                                      </p:cBhvr>
                                      <p:to>
                                        <p:strVal val="visible"/>
                                      </p:to>
                                    </p:set>
                                    <p:animEffect transition="in" filter="fade">
                                      <p:cBhvr>
                                        <p:cTn id="39" dur="500"/>
                                        <p:tgtEl>
                                          <p:spTgt spid="2">
                                            <p:txEl>
                                              <p:pRg st="2" end="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fade">
                                      <p:cBhvr>
                                        <p:cTn id="42" dur="500"/>
                                        <p:tgtEl>
                                          <p:spTgt spid="2">
                                            <p:txEl>
                                              <p:pRg st="3" end="3"/>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Effect transition="in" filter="fade">
                                      <p:cBhvr>
                                        <p:cTn id="45" dur="500"/>
                                        <p:tgtEl>
                                          <p:spTgt spid="2">
                                            <p:txEl>
                                              <p:pRg st="4" end="4"/>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2">
                                            <p:txEl>
                                              <p:pRg st="5" end="5"/>
                                            </p:txEl>
                                          </p:spTgt>
                                        </p:tgtEl>
                                        <p:attrNameLst>
                                          <p:attrName>style.visibility</p:attrName>
                                        </p:attrNameLst>
                                      </p:cBhvr>
                                      <p:to>
                                        <p:strVal val="visible"/>
                                      </p:to>
                                    </p:set>
                                    <p:animEffect transition="in" filter="fade">
                                      <p:cBhvr>
                                        <p:cTn id="4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45065" y="620688"/>
            <a:ext cx="9720072" cy="1499616"/>
          </a:xfrm>
          <a:solidFill>
            <a:schemeClr val="accent1">
              <a:lumMod val="40000"/>
              <a:lumOff val="60000"/>
            </a:schemeClr>
          </a:solidFill>
        </p:spPr>
        <p:txBody>
          <a:bodyPr/>
          <a:lstStyle/>
          <a:p>
            <a:r>
              <a:rPr lang="sv-SE" dirty="0"/>
              <a:t>Ha koll i skolans fysiska miljö?</a:t>
            </a:r>
          </a:p>
        </p:txBody>
      </p:sp>
      <p:sp>
        <p:nvSpPr>
          <p:cNvPr id="3" name="Platshållare för innehåll 2"/>
          <p:cNvSpPr>
            <a:spLocks noGrp="1"/>
          </p:cNvSpPr>
          <p:nvPr>
            <p:ph sz="half" idx="1"/>
          </p:nvPr>
        </p:nvSpPr>
        <p:spPr>
          <a:xfrm>
            <a:off x="1045065" y="2420888"/>
            <a:ext cx="10163503" cy="4104456"/>
          </a:xfrm>
        </p:spPr>
        <p:txBody>
          <a:bodyPr>
            <a:noAutofit/>
          </a:bodyPr>
          <a:lstStyle/>
          <a:p>
            <a:r>
              <a:rPr lang="sv-SE" sz="2400" b="1" dirty="0"/>
              <a:t>Ställen att ha koll på i den fysiska miljön</a:t>
            </a:r>
          </a:p>
          <a:p>
            <a:r>
              <a:rPr lang="sv-SE" sz="2400" dirty="0"/>
              <a:t>Toaletterna/omklädningsrum </a:t>
            </a:r>
          </a:p>
          <a:p>
            <a:r>
              <a:rPr lang="sv-SE" sz="2400" dirty="0"/>
              <a:t>platser där eleverna får vara för sig själva</a:t>
            </a:r>
          </a:p>
          <a:p>
            <a:r>
              <a:rPr lang="sv-SE" sz="2400" dirty="0"/>
              <a:t>Takplattor</a:t>
            </a:r>
          </a:p>
          <a:p>
            <a:r>
              <a:rPr lang="sv-SE" sz="2400" dirty="0"/>
              <a:t>Ventilationsutrymmen </a:t>
            </a:r>
          </a:p>
          <a:p>
            <a:r>
              <a:rPr lang="sv-SE" sz="2400" dirty="0"/>
              <a:t>Stuprännor </a:t>
            </a:r>
          </a:p>
          <a:p>
            <a:pPr marL="0" indent="0">
              <a:buNone/>
            </a:pPr>
            <a:r>
              <a:rPr lang="sv-SE" sz="2400" dirty="0"/>
              <a:t>Ser ni platser några av eleverna ofta samlas vid? Kika! - Ha fantasi! Vart skulle du gömma narkotika?</a:t>
            </a:r>
          </a:p>
        </p:txBody>
      </p:sp>
      <p:pic>
        <p:nvPicPr>
          <p:cNvPr id="4" name="Bildobjekt 3"/>
          <p:cNvPicPr>
            <a:picLocks noChangeAspect="1"/>
          </p:cNvPicPr>
          <p:nvPr/>
        </p:nvPicPr>
        <p:blipFill>
          <a:blip r:embed="rId3"/>
          <a:stretch>
            <a:fillRect/>
          </a:stretch>
        </p:blipFill>
        <p:spPr>
          <a:xfrm>
            <a:off x="8976320" y="619055"/>
            <a:ext cx="1921396" cy="1444250"/>
          </a:xfrm>
          <a:prstGeom prst="rect">
            <a:avLst/>
          </a:prstGeom>
        </p:spPr>
      </p:pic>
    </p:spTree>
    <p:extLst>
      <p:ext uri="{BB962C8B-B14F-4D97-AF65-F5344CB8AC3E}">
        <p14:creationId xmlns:p14="http://schemas.microsoft.com/office/powerpoint/2010/main" val="93291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chemeClr val="accent1">
              <a:lumMod val="40000"/>
              <a:lumOff val="60000"/>
            </a:schemeClr>
          </a:solidFill>
        </p:spPr>
        <p:txBody>
          <a:bodyPr/>
          <a:lstStyle/>
          <a:p>
            <a:r>
              <a:rPr lang="sv-SE" dirty="0"/>
              <a:t>Du som arbetar i skolan har en viktig roll </a:t>
            </a:r>
          </a:p>
        </p:txBody>
      </p:sp>
      <p:sp>
        <p:nvSpPr>
          <p:cNvPr id="3" name="Platshållare för innehåll 2"/>
          <p:cNvSpPr>
            <a:spLocks noGrp="1"/>
          </p:cNvSpPr>
          <p:nvPr>
            <p:ph sz="half" idx="1"/>
          </p:nvPr>
        </p:nvSpPr>
        <p:spPr>
          <a:xfrm>
            <a:off x="1004417" y="2348880"/>
            <a:ext cx="9720072" cy="4023360"/>
          </a:xfrm>
        </p:spPr>
        <p:txBody>
          <a:bodyPr/>
          <a:lstStyle/>
          <a:p>
            <a:r>
              <a:rPr lang="sv-SE" sz="2400" dirty="0"/>
              <a:t>Prata med barnet </a:t>
            </a:r>
          </a:p>
          <a:p>
            <a:r>
              <a:rPr lang="sv-SE" sz="2400" dirty="0"/>
              <a:t>Prata med andra vuxna som kommer i kontakt med barnet på skolan om din oro, och barnets vårdnadshavare och föräldrar. I förebyggande syfte kan du vägleda föräldrar att gå föräldrastödsprogram.</a:t>
            </a:r>
          </a:p>
          <a:p>
            <a:r>
              <a:rPr lang="sv-SE" sz="2400" dirty="0"/>
              <a:t>Hjälp eleven att söka stöd eller ta hjälp av skolkurator.</a:t>
            </a:r>
          </a:p>
          <a:p>
            <a:r>
              <a:rPr lang="sv-SE" sz="2400" dirty="0"/>
              <a:t>Kontakta rektor eller din chef.</a:t>
            </a:r>
          </a:p>
          <a:p>
            <a:r>
              <a:rPr lang="sv-SE" sz="2400" dirty="0"/>
              <a:t>Gör en orosanmälan till socialtjänsten.</a:t>
            </a:r>
          </a:p>
          <a:p>
            <a:r>
              <a:rPr lang="sv-SE" sz="2400" dirty="0"/>
              <a:t>Kontakta polisen om du misstänker att en elev håller på att dras in i en kriminell miljö</a:t>
            </a:r>
          </a:p>
          <a:p>
            <a:endParaRPr lang="sv-SE" dirty="0"/>
          </a:p>
          <a:p>
            <a:endParaRPr lang="sv-SE" dirty="0"/>
          </a:p>
        </p:txBody>
      </p:sp>
    </p:spTree>
    <p:extLst>
      <p:ext uri="{BB962C8B-B14F-4D97-AF65-F5344CB8AC3E}">
        <p14:creationId xmlns:p14="http://schemas.microsoft.com/office/powerpoint/2010/main" val="3989121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chemeClr val="accent1">
              <a:lumMod val="40000"/>
              <a:lumOff val="60000"/>
            </a:schemeClr>
          </a:solidFill>
        </p:spPr>
        <p:txBody>
          <a:bodyPr/>
          <a:lstStyle/>
          <a:p>
            <a:r>
              <a:rPr lang="sv-SE" dirty="0"/>
              <a:t>Hur prata med vårdnadshavare?</a:t>
            </a:r>
          </a:p>
        </p:txBody>
      </p:sp>
      <p:sp>
        <p:nvSpPr>
          <p:cNvPr id="3" name="Platshållare för innehåll 2"/>
          <p:cNvSpPr>
            <a:spLocks noGrp="1"/>
          </p:cNvSpPr>
          <p:nvPr>
            <p:ph sz="half" idx="1"/>
          </p:nvPr>
        </p:nvSpPr>
        <p:spPr>
          <a:xfrm>
            <a:off x="1024128" y="2286000"/>
            <a:ext cx="9720072" cy="4023360"/>
          </a:xfrm>
        </p:spPr>
        <p:txBody>
          <a:bodyPr>
            <a:normAutofit lnSpcReduction="10000"/>
          </a:bodyPr>
          <a:lstStyle/>
          <a:p>
            <a:r>
              <a:rPr lang="sv-SE" sz="3200" dirty="0"/>
              <a:t>SSPF </a:t>
            </a:r>
          </a:p>
          <a:p>
            <a:endParaRPr lang="sv-SE" sz="3200" dirty="0"/>
          </a:p>
          <a:p>
            <a:r>
              <a:rPr lang="sv-SE" sz="3200" dirty="0"/>
              <a:t>Möten riktade till vårdnadshavare </a:t>
            </a:r>
          </a:p>
          <a:p>
            <a:endParaRPr lang="sv-SE" sz="3200" dirty="0"/>
          </a:p>
          <a:p>
            <a:r>
              <a:rPr lang="sv-SE" sz="3200" dirty="0"/>
              <a:t>På rätt väg </a:t>
            </a:r>
          </a:p>
          <a:p>
            <a:endParaRPr lang="sv-SE" sz="3200" dirty="0"/>
          </a:p>
          <a:p>
            <a:r>
              <a:rPr lang="sv-SE" sz="3200" dirty="0"/>
              <a:t>Rutiner på återkoppling. Agera skyndsamt MEN…. </a:t>
            </a:r>
          </a:p>
          <a:p>
            <a:endParaRPr lang="sv-SE" dirty="0"/>
          </a:p>
          <a:p>
            <a:endParaRPr lang="sv-SE" dirty="0"/>
          </a:p>
        </p:txBody>
      </p:sp>
    </p:spTree>
    <p:extLst>
      <p:ext uri="{BB962C8B-B14F-4D97-AF65-F5344CB8AC3E}">
        <p14:creationId xmlns:p14="http://schemas.microsoft.com/office/powerpoint/2010/main" val="2741423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024129" y="2286000"/>
            <a:ext cx="10112431" cy="4239344"/>
          </a:xfrm>
        </p:spPr>
        <p:txBody>
          <a:bodyPr>
            <a:normAutofit fontScale="92500" lnSpcReduction="20000"/>
          </a:bodyPr>
          <a:lstStyle/>
          <a:p>
            <a:pPr>
              <a:buFontTx/>
              <a:buChar char="-"/>
            </a:pPr>
            <a:r>
              <a:rPr lang="sv-SE" sz="3200" dirty="0"/>
              <a:t>Förskola/skola framställs även av de intervjuade föräldrarna som en viktig aktör både för barn och vuxna i det brottsförebyggande arbetet. </a:t>
            </a:r>
          </a:p>
          <a:p>
            <a:pPr>
              <a:buFontTx/>
              <a:buChar char="-"/>
            </a:pPr>
            <a:r>
              <a:rPr lang="sv-SE" sz="3200" dirty="0"/>
              <a:t>Skolan kan vara en plattform för bland annat informationsinsatser där liknande information ges från myndigheter som blir synliga och tillgängliga för föräldrarna. </a:t>
            </a:r>
          </a:p>
          <a:p>
            <a:pPr marL="0" indent="0">
              <a:buNone/>
            </a:pPr>
            <a:r>
              <a:rPr lang="sv-SE" sz="3200" dirty="0"/>
              <a:t>- nyckelpersoner i lokalsamhället är värdefulla i sammanhanget. Detta för att dels översätta information till föräldrar till som inte talar svenska, dels för att göra informationen relevant och begriplig (kulturtolka) för föräldrarna, och inte minst för att undanröja misstänksamhet och rädsla för offentliga aktörer</a:t>
            </a:r>
          </a:p>
          <a:p>
            <a:pPr marL="0" indent="0">
              <a:buNone/>
            </a:pPr>
            <a:endParaRPr lang="sv-SE" sz="3200" b="1" dirty="0"/>
          </a:p>
        </p:txBody>
      </p:sp>
      <p:sp>
        <p:nvSpPr>
          <p:cNvPr id="4" name="Rubrik 1"/>
          <p:cNvSpPr>
            <a:spLocks noGrp="1"/>
          </p:cNvSpPr>
          <p:nvPr>
            <p:ph type="title"/>
          </p:nvPr>
        </p:nvSpPr>
        <p:spPr>
          <a:xfrm>
            <a:off x="1024130" y="548680"/>
            <a:ext cx="9720072" cy="1499616"/>
          </a:xfrm>
          <a:solidFill>
            <a:schemeClr val="accent1">
              <a:lumMod val="40000"/>
              <a:lumOff val="60000"/>
            </a:schemeClr>
          </a:solidFill>
          <a:ln>
            <a:solidFill>
              <a:schemeClr val="accent1"/>
            </a:solidFill>
          </a:ln>
        </p:spPr>
        <p:txBody>
          <a:bodyPr/>
          <a:lstStyle/>
          <a:p>
            <a:pPr algn="ctr"/>
            <a:r>
              <a:rPr lang="sv-SE" dirty="0"/>
              <a:t>Goda exempel </a:t>
            </a:r>
          </a:p>
        </p:txBody>
      </p:sp>
      <p:sp>
        <p:nvSpPr>
          <p:cNvPr id="5" name="Platshållare för innehåll 2"/>
          <p:cNvSpPr txBox="1">
            <a:spLocks/>
          </p:cNvSpPr>
          <p:nvPr/>
        </p:nvSpPr>
        <p:spPr>
          <a:xfrm>
            <a:off x="1024128" y="2286000"/>
            <a:ext cx="10112432" cy="445536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Font typeface="Tw Cen MT" panose="020B0602020104020603" pitchFamily="34" charset="0"/>
              <a:buNone/>
            </a:pPr>
            <a:endParaRPr lang="sv-SE" sz="6000" dirty="0"/>
          </a:p>
        </p:txBody>
      </p:sp>
    </p:spTree>
    <p:extLst>
      <p:ext uri="{BB962C8B-B14F-4D97-AF65-F5344CB8AC3E}">
        <p14:creationId xmlns:p14="http://schemas.microsoft.com/office/powerpoint/2010/main" val="29371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16080" y="713928"/>
            <a:ext cx="3640088" cy="1145754"/>
          </a:xfrm>
        </p:spPr>
        <p:txBody>
          <a:bodyPr/>
          <a:lstStyle/>
          <a:p>
            <a:r>
              <a:rPr lang="sv-SE" dirty="0"/>
              <a:t>EVIDENS </a:t>
            </a:r>
          </a:p>
        </p:txBody>
      </p:sp>
      <p:pic>
        <p:nvPicPr>
          <p:cNvPr id="4" name="Platshållare för innehåll 3"/>
          <p:cNvPicPr>
            <a:picLocks noGrp="1" noChangeAspect="1"/>
          </p:cNvPicPr>
          <p:nvPr>
            <p:ph idx="1"/>
          </p:nvPr>
        </p:nvPicPr>
        <p:blipFill>
          <a:blip r:embed="rId3"/>
          <a:stretch>
            <a:fillRect/>
          </a:stretch>
        </p:blipFill>
        <p:spPr>
          <a:xfrm>
            <a:off x="1024128" y="360364"/>
            <a:ext cx="4639824" cy="6359850"/>
          </a:xfrm>
          <a:prstGeom prst="rect">
            <a:avLst/>
          </a:prstGeom>
        </p:spPr>
      </p:pic>
      <p:sp>
        <p:nvSpPr>
          <p:cNvPr id="3" name="textruta 2"/>
          <p:cNvSpPr txBox="1"/>
          <p:nvPr/>
        </p:nvSpPr>
        <p:spPr>
          <a:xfrm>
            <a:off x="5879976" y="1482522"/>
            <a:ext cx="6120680" cy="6217087"/>
          </a:xfrm>
          <a:prstGeom prst="rect">
            <a:avLst/>
          </a:prstGeom>
          <a:noFill/>
        </p:spPr>
        <p:txBody>
          <a:bodyPr wrap="square" rtlCol="0">
            <a:spAutoFit/>
          </a:bodyPr>
          <a:lstStyle/>
          <a:p>
            <a:r>
              <a:rPr lang="sv-SE" dirty="0"/>
              <a:t> </a:t>
            </a:r>
            <a:endParaRPr lang="sv-SE" sz="2200" dirty="0"/>
          </a:p>
          <a:p>
            <a:r>
              <a:rPr lang="sv-SE" sz="2200" dirty="0"/>
              <a:t>UTVECKLA SÄKRA, STABILA OCH VÅRDANDE RELATIONER MELLAN BARN OCH DERAS FÖRÄLDRAR/VH. </a:t>
            </a:r>
          </a:p>
          <a:p>
            <a:endParaRPr lang="sv-SE" sz="2200" dirty="0"/>
          </a:p>
          <a:p>
            <a:r>
              <a:rPr lang="sv-SE" sz="2200" dirty="0"/>
              <a:t>UTVECKLA BARN OCH UNGAS LIVSKUNSKAP </a:t>
            </a:r>
          </a:p>
          <a:p>
            <a:endParaRPr lang="sv-SE" sz="2200" dirty="0"/>
          </a:p>
          <a:p>
            <a:r>
              <a:rPr lang="sv-SE" sz="2200" dirty="0"/>
              <a:t>MINSKA TILLGÅNGEN TILL VAPEN OCH KNIVAR </a:t>
            </a:r>
          </a:p>
          <a:p>
            <a:endParaRPr lang="sv-SE" sz="2200" dirty="0"/>
          </a:p>
          <a:p>
            <a:r>
              <a:rPr lang="sv-SE" sz="2200" dirty="0"/>
              <a:t>FRÄMJA JÄMSTÄLLDHET FÖR ATT FÖREBYGGA VÅLD </a:t>
            </a:r>
          </a:p>
          <a:p>
            <a:endParaRPr lang="sv-SE" sz="2200" dirty="0"/>
          </a:p>
          <a:p>
            <a:r>
              <a:rPr lang="sv-SE" sz="2200" dirty="0"/>
              <a:t>FÖRÄNDRA NORMER SOM STÖDJER VÅLD </a:t>
            </a:r>
          </a:p>
          <a:p>
            <a:endParaRPr lang="sv-SE" sz="2200" dirty="0"/>
          </a:p>
          <a:p>
            <a:r>
              <a:rPr lang="sv-SE" sz="2200" dirty="0"/>
              <a:t>IDENTIFIERA VÅLDSUTSATTA – VÅRD OCH STÖD </a:t>
            </a:r>
          </a:p>
          <a:p>
            <a:endParaRPr lang="sv-SE" dirty="0"/>
          </a:p>
          <a:p>
            <a:endParaRPr lang="sv-SE" dirty="0"/>
          </a:p>
          <a:p>
            <a:endParaRPr lang="sv-SE" dirty="0"/>
          </a:p>
          <a:p>
            <a:endParaRPr lang="sv-SE" dirty="0"/>
          </a:p>
        </p:txBody>
      </p:sp>
    </p:spTree>
    <p:extLst>
      <p:ext uri="{BB962C8B-B14F-4D97-AF65-F5344CB8AC3E}">
        <p14:creationId xmlns:p14="http://schemas.microsoft.com/office/powerpoint/2010/main" val="2971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chemeClr val="accent1">
              <a:lumMod val="40000"/>
              <a:lumOff val="60000"/>
            </a:schemeClr>
          </a:solidFill>
        </p:spPr>
        <p:txBody>
          <a:bodyPr/>
          <a:lstStyle/>
          <a:p>
            <a:r>
              <a:rPr lang="sv-SE" dirty="0"/>
              <a:t>		Dagens agenda: </a:t>
            </a:r>
          </a:p>
        </p:txBody>
      </p:sp>
      <p:sp>
        <p:nvSpPr>
          <p:cNvPr id="3" name="Platshållare för innehåll 2"/>
          <p:cNvSpPr>
            <a:spLocks noGrp="1"/>
          </p:cNvSpPr>
          <p:nvPr>
            <p:ph idx="1"/>
          </p:nvPr>
        </p:nvSpPr>
        <p:spPr>
          <a:xfrm>
            <a:off x="1024129" y="2286000"/>
            <a:ext cx="10976527" cy="4383360"/>
          </a:xfrm>
        </p:spPr>
        <p:txBody>
          <a:bodyPr>
            <a:normAutofit lnSpcReduction="10000"/>
          </a:bodyPr>
          <a:lstStyle/>
          <a:p>
            <a:pPr marL="0" indent="0">
              <a:buNone/>
            </a:pPr>
            <a:r>
              <a:rPr lang="sv-SE" sz="3000" dirty="0"/>
              <a:t>Välkomna! Dagens syfte och mål.</a:t>
            </a:r>
          </a:p>
          <a:p>
            <a:pPr marL="0" indent="0">
              <a:buNone/>
            </a:pPr>
            <a:r>
              <a:rPr lang="sv-SE" sz="3000" dirty="0"/>
              <a:t>5 principer för att uppnå förändring </a:t>
            </a:r>
          </a:p>
          <a:p>
            <a:pPr marL="0" indent="0">
              <a:buNone/>
            </a:pPr>
            <a:r>
              <a:rPr lang="sv-SE" sz="3000" dirty="0"/>
              <a:t>Preventionsparadoxen </a:t>
            </a:r>
          </a:p>
          <a:p>
            <a:pPr marL="0" indent="0">
              <a:buNone/>
            </a:pPr>
            <a:r>
              <a:rPr lang="sv-SE" sz="3000" dirty="0"/>
              <a:t>Omvärldsspaning </a:t>
            </a:r>
          </a:p>
          <a:p>
            <a:pPr marL="0" indent="0">
              <a:buNone/>
            </a:pPr>
            <a:r>
              <a:rPr lang="sv-SE" sz="3000" dirty="0"/>
              <a:t>Teori – unga och kriminalitet </a:t>
            </a:r>
          </a:p>
          <a:p>
            <a:pPr marL="0" indent="0">
              <a:buNone/>
            </a:pPr>
            <a:r>
              <a:rPr lang="sv-SE" sz="3000" dirty="0"/>
              <a:t>Vad kan vi som samhälle göra? Vad kan skolan göra? </a:t>
            </a:r>
          </a:p>
          <a:p>
            <a:pPr marL="0" indent="0">
              <a:buNone/>
            </a:pPr>
            <a:r>
              <a:rPr lang="sv-SE" sz="3000" dirty="0"/>
              <a:t>Goda exempel och evidens. </a:t>
            </a:r>
          </a:p>
          <a:p>
            <a:pPr marL="0" indent="0">
              <a:buNone/>
            </a:pPr>
            <a:r>
              <a:rPr lang="sv-SE" sz="3000" dirty="0"/>
              <a:t> </a:t>
            </a:r>
          </a:p>
          <a:p>
            <a:endParaRPr lang="sv-SE" dirty="0"/>
          </a:p>
        </p:txBody>
      </p:sp>
    </p:spTree>
    <p:extLst>
      <p:ext uri="{BB962C8B-B14F-4D97-AF65-F5344CB8AC3E}">
        <p14:creationId xmlns:p14="http://schemas.microsoft.com/office/powerpoint/2010/main" val="2402731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chemeClr val="accent1">
              <a:lumMod val="40000"/>
              <a:lumOff val="60000"/>
            </a:schemeClr>
          </a:solidFill>
        </p:spPr>
        <p:txBody>
          <a:bodyPr/>
          <a:lstStyle/>
          <a:p>
            <a:pPr algn="ctr"/>
            <a:r>
              <a:rPr lang="sv-SE" dirty="0"/>
              <a:t>TACK FÖR IDAG!</a:t>
            </a:r>
          </a:p>
        </p:txBody>
      </p:sp>
      <p:pic>
        <p:nvPicPr>
          <p:cNvPr id="5" name="Platshållare för innehåll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343472" y="2359318"/>
            <a:ext cx="4399088" cy="2941890"/>
          </a:xfrm>
        </p:spPr>
      </p:pic>
      <p:sp>
        <p:nvSpPr>
          <p:cNvPr id="4" name="Platshållare för innehåll 3"/>
          <p:cNvSpPr>
            <a:spLocks noGrp="1"/>
          </p:cNvSpPr>
          <p:nvPr>
            <p:ph sz="half" idx="2"/>
          </p:nvPr>
        </p:nvSpPr>
        <p:spPr>
          <a:xfrm>
            <a:off x="6172200" y="2361600"/>
            <a:ext cx="5612432" cy="2939608"/>
          </a:xfrm>
        </p:spPr>
        <p:txBody>
          <a:bodyPr>
            <a:normAutofit/>
          </a:bodyPr>
          <a:lstStyle/>
          <a:p>
            <a:endParaRPr lang="sv-SE" sz="3200" dirty="0"/>
          </a:p>
          <a:p>
            <a:r>
              <a:rPr lang="sv-SE" sz="3200" dirty="0"/>
              <a:t>Hemsida: Fanau.se </a:t>
            </a:r>
          </a:p>
          <a:p>
            <a:endParaRPr lang="sv-SE" sz="3200" dirty="0"/>
          </a:p>
          <a:p>
            <a:r>
              <a:rPr lang="sv-SE" sz="3200" dirty="0" err="1"/>
              <a:t>Instagram</a:t>
            </a:r>
            <a:r>
              <a:rPr lang="sv-SE" sz="3200" dirty="0"/>
              <a:t>: @Fanau.se &amp; @</a:t>
            </a:r>
            <a:r>
              <a:rPr lang="sv-SE" sz="3200" dirty="0" err="1"/>
              <a:t>jagsvarpaminmamma_podcast</a:t>
            </a:r>
            <a:r>
              <a:rPr lang="sv-SE" sz="3200" dirty="0"/>
              <a:t> </a:t>
            </a:r>
          </a:p>
        </p:txBody>
      </p:sp>
    </p:spTree>
    <p:extLst>
      <p:ext uri="{BB962C8B-B14F-4D97-AF65-F5344CB8AC3E}">
        <p14:creationId xmlns:p14="http://schemas.microsoft.com/office/powerpoint/2010/main" val="20366192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24128" y="476672"/>
            <a:ext cx="9720072" cy="1499616"/>
          </a:xfrm>
          <a:solidFill>
            <a:schemeClr val="accent1">
              <a:lumMod val="40000"/>
              <a:lumOff val="60000"/>
            </a:schemeClr>
          </a:solidFill>
          <a:ln>
            <a:solidFill>
              <a:schemeClr val="accent1"/>
            </a:solidFill>
          </a:ln>
        </p:spPr>
        <p:txBody>
          <a:bodyPr/>
          <a:lstStyle/>
          <a:p>
            <a:pPr algn="ctr"/>
            <a:r>
              <a:rPr lang="sv-SE" dirty="0"/>
              <a:t>5 principer för att uppnå förändring</a:t>
            </a:r>
          </a:p>
        </p:txBody>
      </p:sp>
      <p:sp>
        <p:nvSpPr>
          <p:cNvPr id="3" name="Platshållare för innehåll 2"/>
          <p:cNvSpPr>
            <a:spLocks noGrp="1"/>
          </p:cNvSpPr>
          <p:nvPr>
            <p:ph idx="1"/>
          </p:nvPr>
        </p:nvSpPr>
        <p:spPr>
          <a:xfrm>
            <a:off x="1024128" y="2348880"/>
            <a:ext cx="9392352" cy="4320480"/>
          </a:xfrm>
        </p:spPr>
        <p:txBody>
          <a:bodyPr>
            <a:normAutofit fontScale="85000" lnSpcReduction="20000"/>
          </a:bodyPr>
          <a:lstStyle/>
          <a:p>
            <a:pPr lvl="0"/>
            <a:r>
              <a:rPr lang="sv-SE" sz="3000" dirty="0"/>
              <a:t>ANKNYTNING</a:t>
            </a:r>
          </a:p>
          <a:p>
            <a:pPr lvl="0"/>
            <a:endParaRPr lang="sv-SE" sz="3000" dirty="0"/>
          </a:p>
          <a:p>
            <a:pPr lvl="0"/>
            <a:r>
              <a:rPr lang="sv-SE" sz="3000" dirty="0"/>
              <a:t>LEDARSKAP </a:t>
            </a:r>
          </a:p>
          <a:p>
            <a:pPr marL="0" indent="0">
              <a:buNone/>
            </a:pPr>
            <a:endParaRPr lang="sv-SE" sz="3000" dirty="0"/>
          </a:p>
          <a:p>
            <a:pPr lvl="0"/>
            <a:r>
              <a:rPr lang="sv-SE" sz="3000" dirty="0"/>
              <a:t>ÅSKÅDARPERSPEKTIV </a:t>
            </a:r>
          </a:p>
          <a:p>
            <a:pPr lvl="0"/>
            <a:endParaRPr lang="sv-SE" sz="3000" dirty="0"/>
          </a:p>
          <a:p>
            <a:r>
              <a:rPr lang="sv-SE" sz="3000" dirty="0"/>
              <a:t>UTMANA STEREOTYPA KÖNSNORMER </a:t>
            </a:r>
          </a:p>
          <a:p>
            <a:endParaRPr lang="sv-SE" sz="3000" dirty="0"/>
          </a:p>
          <a:p>
            <a:r>
              <a:rPr lang="sv-SE" sz="3000" dirty="0"/>
              <a:t>INTERSEKTIONELLT PERSPEKTIV</a:t>
            </a:r>
          </a:p>
          <a:p>
            <a:endParaRPr lang="sv-SE" dirty="0"/>
          </a:p>
        </p:txBody>
      </p:sp>
      <p:graphicFrame>
        <p:nvGraphicFramePr>
          <p:cNvPr id="4" name="Platshållare för innehåll 7"/>
          <p:cNvGraphicFramePr>
            <a:graphicFrameLocks/>
          </p:cNvGraphicFramePr>
          <p:nvPr>
            <p:extLst>
              <p:ext uri="{D42A27DB-BD31-4B8C-83A1-F6EECF244321}">
                <p14:modId xmlns:p14="http://schemas.microsoft.com/office/powerpoint/2010/main" val="2059618403"/>
              </p:ext>
            </p:extLst>
          </p:nvPr>
        </p:nvGraphicFramePr>
        <p:xfrm>
          <a:off x="5152952" y="1809196"/>
          <a:ext cx="7039048" cy="4839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085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9ED3C7-655E-4237-B0B3-DFB935FA8A57}"/>
              </a:ext>
            </a:extLst>
          </p:cNvPr>
          <p:cNvSpPr>
            <a:spLocks noGrp="1"/>
          </p:cNvSpPr>
          <p:nvPr>
            <p:ph type="title"/>
          </p:nvPr>
        </p:nvSpPr>
        <p:spPr>
          <a:xfrm>
            <a:off x="2468214" y="1238807"/>
            <a:ext cx="6757200" cy="493200"/>
          </a:xfrm>
        </p:spPr>
        <p:txBody>
          <a:bodyPr>
            <a:normAutofit fontScale="90000"/>
          </a:bodyPr>
          <a:lstStyle/>
          <a:p>
            <a:r>
              <a:rPr lang="sv-SE" dirty="0"/>
              <a:t>Skolan som arena </a:t>
            </a:r>
          </a:p>
        </p:txBody>
      </p:sp>
      <p:graphicFrame>
        <p:nvGraphicFramePr>
          <p:cNvPr id="5" name="Platshållare för innehåll 3">
            <a:extLst>
              <a:ext uri="{FF2B5EF4-FFF2-40B4-BE49-F238E27FC236}">
                <a16:creationId xmlns:a16="http://schemas.microsoft.com/office/drawing/2014/main" id="{0F070590-4AD0-4B3A-A259-6D591EBFA0DD}"/>
              </a:ext>
            </a:extLst>
          </p:cNvPr>
          <p:cNvGraphicFramePr>
            <a:graphicFrameLocks/>
          </p:cNvGraphicFramePr>
          <p:nvPr/>
        </p:nvGraphicFramePr>
        <p:xfrm>
          <a:off x="2135560" y="2888433"/>
          <a:ext cx="3421306" cy="2977820"/>
        </p:xfrm>
        <a:graphic>
          <a:graphicData uri="http://schemas.openxmlformats.org/drawingml/2006/table">
            <a:tbl>
              <a:tblPr>
                <a:tableStyleId>{5C22544A-7EE6-4342-B048-85BDC9FD1C3A}</a:tableStyleId>
              </a:tblPr>
              <a:tblGrid>
                <a:gridCol w="338567">
                  <a:extLst>
                    <a:ext uri="{9D8B030D-6E8A-4147-A177-3AD203B41FA5}">
                      <a16:colId xmlns:a16="http://schemas.microsoft.com/office/drawing/2014/main" val="20000"/>
                    </a:ext>
                  </a:extLst>
                </a:gridCol>
                <a:gridCol w="356385">
                  <a:extLst>
                    <a:ext uri="{9D8B030D-6E8A-4147-A177-3AD203B41FA5}">
                      <a16:colId xmlns:a16="http://schemas.microsoft.com/office/drawing/2014/main" val="20001"/>
                    </a:ext>
                  </a:extLst>
                </a:gridCol>
                <a:gridCol w="338567">
                  <a:extLst>
                    <a:ext uri="{9D8B030D-6E8A-4147-A177-3AD203B41FA5}">
                      <a16:colId xmlns:a16="http://schemas.microsoft.com/office/drawing/2014/main" val="20002"/>
                    </a:ext>
                  </a:extLst>
                </a:gridCol>
                <a:gridCol w="338567">
                  <a:extLst>
                    <a:ext uri="{9D8B030D-6E8A-4147-A177-3AD203B41FA5}">
                      <a16:colId xmlns:a16="http://schemas.microsoft.com/office/drawing/2014/main" val="20003"/>
                    </a:ext>
                  </a:extLst>
                </a:gridCol>
                <a:gridCol w="338567">
                  <a:extLst>
                    <a:ext uri="{9D8B030D-6E8A-4147-A177-3AD203B41FA5}">
                      <a16:colId xmlns:a16="http://schemas.microsoft.com/office/drawing/2014/main" val="20004"/>
                    </a:ext>
                  </a:extLst>
                </a:gridCol>
                <a:gridCol w="356385">
                  <a:extLst>
                    <a:ext uri="{9D8B030D-6E8A-4147-A177-3AD203B41FA5}">
                      <a16:colId xmlns:a16="http://schemas.microsoft.com/office/drawing/2014/main" val="20005"/>
                    </a:ext>
                  </a:extLst>
                </a:gridCol>
                <a:gridCol w="338567">
                  <a:extLst>
                    <a:ext uri="{9D8B030D-6E8A-4147-A177-3AD203B41FA5}">
                      <a16:colId xmlns:a16="http://schemas.microsoft.com/office/drawing/2014/main" val="20006"/>
                    </a:ext>
                  </a:extLst>
                </a:gridCol>
                <a:gridCol w="338567">
                  <a:extLst>
                    <a:ext uri="{9D8B030D-6E8A-4147-A177-3AD203B41FA5}">
                      <a16:colId xmlns:a16="http://schemas.microsoft.com/office/drawing/2014/main" val="20007"/>
                    </a:ext>
                  </a:extLst>
                </a:gridCol>
                <a:gridCol w="338567">
                  <a:extLst>
                    <a:ext uri="{9D8B030D-6E8A-4147-A177-3AD203B41FA5}">
                      <a16:colId xmlns:a16="http://schemas.microsoft.com/office/drawing/2014/main" val="20008"/>
                    </a:ext>
                  </a:extLst>
                </a:gridCol>
                <a:gridCol w="338567">
                  <a:extLst>
                    <a:ext uri="{9D8B030D-6E8A-4147-A177-3AD203B41FA5}">
                      <a16:colId xmlns:a16="http://schemas.microsoft.com/office/drawing/2014/main" val="20009"/>
                    </a:ext>
                  </a:extLst>
                </a:gridCol>
              </a:tblGrid>
              <a:tr h="297782">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extLst>
                  <a:ext uri="{0D108BD9-81ED-4DB2-BD59-A6C34878D82A}">
                    <a16:rowId xmlns:a16="http://schemas.microsoft.com/office/drawing/2014/main" val="10000"/>
                  </a:ext>
                </a:extLst>
              </a:tr>
              <a:tr h="297782">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dirty="0">
                          <a:effectLst/>
                        </a:rPr>
                        <a:t> </a:t>
                      </a:r>
                      <a:endParaRPr lang="sv-SE" sz="1100" b="0" i="0" u="none" strike="noStrike" dirty="0">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extLst>
                  <a:ext uri="{0D108BD9-81ED-4DB2-BD59-A6C34878D82A}">
                    <a16:rowId xmlns:a16="http://schemas.microsoft.com/office/drawing/2014/main" val="10001"/>
                  </a:ext>
                </a:extLst>
              </a:tr>
              <a:tr h="297782">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dirty="0">
                          <a:effectLst/>
                        </a:rPr>
                        <a:t> </a:t>
                      </a:r>
                      <a:endParaRPr lang="sv-SE" sz="1100" b="0" i="0" u="none" strike="noStrike" dirty="0">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extLst>
                  <a:ext uri="{0D108BD9-81ED-4DB2-BD59-A6C34878D82A}">
                    <a16:rowId xmlns:a16="http://schemas.microsoft.com/office/drawing/2014/main" val="10002"/>
                  </a:ext>
                </a:extLst>
              </a:tr>
              <a:tr h="297782">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dirty="0">
                          <a:effectLst/>
                        </a:rPr>
                        <a:t> </a:t>
                      </a:r>
                      <a:endParaRPr lang="sv-SE" sz="1100" b="0" i="0" u="none" strike="noStrike" dirty="0">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extLst>
                  <a:ext uri="{0D108BD9-81ED-4DB2-BD59-A6C34878D82A}">
                    <a16:rowId xmlns:a16="http://schemas.microsoft.com/office/drawing/2014/main" val="10003"/>
                  </a:ext>
                </a:extLst>
              </a:tr>
              <a:tr h="297782">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extLst>
                  <a:ext uri="{0D108BD9-81ED-4DB2-BD59-A6C34878D82A}">
                    <a16:rowId xmlns:a16="http://schemas.microsoft.com/office/drawing/2014/main" val="10004"/>
                  </a:ext>
                </a:extLst>
              </a:tr>
              <a:tr h="297782">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extLst>
                  <a:ext uri="{0D108BD9-81ED-4DB2-BD59-A6C34878D82A}">
                    <a16:rowId xmlns:a16="http://schemas.microsoft.com/office/drawing/2014/main" val="10005"/>
                  </a:ext>
                </a:extLst>
              </a:tr>
              <a:tr h="297782">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extLst>
                  <a:ext uri="{0D108BD9-81ED-4DB2-BD59-A6C34878D82A}">
                    <a16:rowId xmlns:a16="http://schemas.microsoft.com/office/drawing/2014/main" val="10006"/>
                  </a:ext>
                </a:extLst>
              </a:tr>
              <a:tr h="297782">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extLst>
                  <a:ext uri="{0D108BD9-81ED-4DB2-BD59-A6C34878D82A}">
                    <a16:rowId xmlns:a16="http://schemas.microsoft.com/office/drawing/2014/main" val="10007"/>
                  </a:ext>
                </a:extLst>
              </a:tr>
              <a:tr h="297782">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extLst>
                  <a:ext uri="{0D108BD9-81ED-4DB2-BD59-A6C34878D82A}">
                    <a16:rowId xmlns:a16="http://schemas.microsoft.com/office/drawing/2014/main" val="10008"/>
                  </a:ext>
                </a:extLst>
              </a:tr>
              <a:tr h="297782">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dirty="0">
                          <a:effectLst/>
                        </a:rPr>
                        <a:t> </a:t>
                      </a:r>
                      <a:endParaRPr lang="sv-SE" sz="1100" b="0" i="0" u="none" strike="noStrike" dirty="0">
                        <a:solidFill>
                          <a:srgbClr val="000000"/>
                        </a:solidFill>
                        <a:effectLst/>
                        <a:latin typeface="Calibri"/>
                      </a:endParaRPr>
                    </a:p>
                  </a:txBody>
                  <a:tcPr marL="9525" marR="9525" marT="9525" marB="0" anchor="b">
                    <a:solidFill>
                      <a:srgbClr val="00B0F0"/>
                    </a:solidFill>
                  </a:tcPr>
                </a:tc>
                <a:extLst>
                  <a:ext uri="{0D108BD9-81ED-4DB2-BD59-A6C34878D82A}">
                    <a16:rowId xmlns:a16="http://schemas.microsoft.com/office/drawing/2014/main" val="10009"/>
                  </a:ext>
                </a:extLst>
              </a:tr>
            </a:tbl>
          </a:graphicData>
        </a:graphic>
      </p:graphicFrame>
      <p:graphicFrame>
        <p:nvGraphicFramePr>
          <p:cNvPr id="6" name="Tabell 5">
            <a:extLst>
              <a:ext uri="{FF2B5EF4-FFF2-40B4-BE49-F238E27FC236}">
                <a16:creationId xmlns:a16="http://schemas.microsoft.com/office/drawing/2014/main" id="{C0A9DB49-AE05-434E-A40E-4A3F815BB07E}"/>
              </a:ext>
            </a:extLst>
          </p:cNvPr>
          <p:cNvGraphicFramePr>
            <a:graphicFrameLocks noGrp="1"/>
          </p:cNvGraphicFramePr>
          <p:nvPr/>
        </p:nvGraphicFramePr>
        <p:xfrm>
          <a:off x="2135560" y="6045182"/>
          <a:ext cx="2330752" cy="344736"/>
        </p:xfrm>
        <a:graphic>
          <a:graphicData uri="http://schemas.openxmlformats.org/drawingml/2006/table">
            <a:tbl>
              <a:tblPr>
                <a:tableStyleId>{5C22544A-7EE6-4342-B048-85BDC9FD1C3A}</a:tableStyleId>
              </a:tblPr>
              <a:tblGrid>
                <a:gridCol w="328032">
                  <a:extLst>
                    <a:ext uri="{9D8B030D-6E8A-4147-A177-3AD203B41FA5}">
                      <a16:colId xmlns:a16="http://schemas.microsoft.com/office/drawing/2014/main" val="20000"/>
                    </a:ext>
                  </a:extLst>
                </a:gridCol>
                <a:gridCol w="345296">
                  <a:extLst>
                    <a:ext uri="{9D8B030D-6E8A-4147-A177-3AD203B41FA5}">
                      <a16:colId xmlns:a16="http://schemas.microsoft.com/office/drawing/2014/main" val="20001"/>
                    </a:ext>
                  </a:extLst>
                </a:gridCol>
                <a:gridCol w="328032">
                  <a:extLst>
                    <a:ext uri="{9D8B030D-6E8A-4147-A177-3AD203B41FA5}">
                      <a16:colId xmlns:a16="http://schemas.microsoft.com/office/drawing/2014/main" val="20002"/>
                    </a:ext>
                  </a:extLst>
                </a:gridCol>
                <a:gridCol w="328032">
                  <a:extLst>
                    <a:ext uri="{9D8B030D-6E8A-4147-A177-3AD203B41FA5}">
                      <a16:colId xmlns:a16="http://schemas.microsoft.com/office/drawing/2014/main" val="20003"/>
                    </a:ext>
                  </a:extLst>
                </a:gridCol>
                <a:gridCol w="328032">
                  <a:extLst>
                    <a:ext uri="{9D8B030D-6E8A-4147-A177-3AD203B41FA5}">
                      <a16:colId xmlns:a16="http://schemas.microsoft.com/office/drawing/2014/main" val="20004"/>
                    </a:ext>
                  </a:extLst>
                </a:gridCol>
                <a:gridCol w="345296">
                  <a:extLst>
                    <a:ext uri="{9D8B030D-6E8A-4147-A177-3AD203B41FA5}">
                      <a16:colId xmlns:a16="http://schemas.microsoft.com/office/drawing/2014/main" val="20005"/>
                    </a:ext>
                  </a:extLst>
                </a:gridCol>
                <a:gridCol w="328032">
                  <a:extLst>
                    <a:ext uri="{9D8B030D-6E8A-4147-A177-3AD203B41FA5}">
                      <a16:colId xmlns:a16="http://schemas.microsoft.com/office/drawing/2014/main" val="20006"/>
                    </a:ext>
                  </a:extLst>
                </a:gridCol>
              </a:tblGrid>
              <a:tr h="344736">
                <a:tc>
                  <a:txBody>
                    <a:bodyPr/>
                    <a:lstStyle/>
                    <a:p>
                      <a:pPr algn="l" fontAlgn="b"/>
                      <a:r>
                        <a:rPr lang="sv-SE" sz="1100" u="none" strike="noStrike" dirty="0">
                          <a:effectLst/>
                        </a:rPr>
                        <a:t> </a:t>
                      </a:r>
                      <a:endParaRPr lang="sv-SE" sz="1100" b="0" i="0" u="none" strike="noStrike" dirty="0">
                        <a:solidFill>
                          <a:srgbClr val="000000"/>
                        </a:solidFill>
                        <a:effectLst/>
                        <a:latin typeface="Calibri"/>
                      </a:endParaRPr>
                    </a:p>
                  </a:txBody>
                  <a:tcPr marL="9525" marR="9525" marT="9525" marB="0" anchor="b">
                    <a:solidFill>
                      <a:srgbClr val="FFC00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FFC000"/>
                    </a:solidFill>
                  </a:tcPr>
                </a:tc>
                <a:tc>
                  <a:txBody>
                    <a:bodyPr/>
                    <a:lstStyle/>
                    <a:p>
                      <a:pPr algn="l" fontAlgn="b"/>
                      <a:r>
                        <a:rPr lang="sv-SE" sz="1100" u="none" strike="noStrike" dirty="0">
                          <a:effectLst/>
                        </a:rPr>
                        <a:t> </a:t>
                      </a:r>
                      <a:endParaRPr lang="sv-SE" sz="1100" b="0" i="0" u="none" strike="noStrike" dirty="0">
                        <a:solidFill>
                          <a:srgbClr val="000000"/>
                        </a:solidFill>
                        <a:effectLst/>
                        <a:latin typeface="Calibri"/>
                      </a:endParaRPr>
                    </a:p>
                  </a:txBody>
                  <a:tcPr marL="9525" marR="9525" marT="9525" marB="0" anchor="b">
                    <a:solidFill>
                      <a:srgbClr val="FFC00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FFC000"/>
                    </a:solidFill>
                  </a:tcPr>
                </a:tc>
                <a:tc>
                  <a:txBody>
                    <a:bodyPr/>
                    <a:lstStyle/>
                    <a:p>
                      <a:pPr algn="l" fontAlgn="b"/>
                      <a:r>
                        <a:rPr lang="sv-SE" sz="1100" u="none" strike="noStrike" dirty="0">
                          <a:effectLst/>
                        </a:rPr>
                        <a:t> </a:t>
                      </a:r>
                      <a:endParaRPr lang="sv-SE" sz="1100" b="0" i="0" u="none" strike="noStrike" dirty="0">
                        <a:solidFill>
                          <a:srgbClr val="000000"/>
                        </a:solidFill>
                        <a:effectLst/>
                        <a:latin typeface="Calibri"/>
                      </a:endParaRPr>
                    </a:p>
                  </a:txBody>
                  <a:tcPr marL="9525" marR="9525" marT="9525" marB="0" anchor="b">
                    <a:solidFill>
                      <a:srgbClr val="FFC00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FFC000"/>
                    </a:solidFill>
                  </a:tcPr>
                </a:tc>
                <a:tc>
                  <a:txBody>
                    <a:bodyPr/>
                    <a:lstStyle/>
                    <a:p>
                      <a:pPr algn="l" fontAlgn="b"/>
                      <a:r>
                        <a:rPr lang="sv-SE" sz="1100" u="none" strike="noStrike" dirty="0">
                          <a:effectLst/>
                        </a:rPr>
                        <a:t> </a:t>
                      </a:r>
                      <a:endParaRPr lang="sv-SE" sz="1100" b="0" i="0" u="none" strike="noStrike" dirty="0">
                        <a:solidFill>
                          <a:srgbClr val="000000"/>
                        </a:solidFill>
                        <a:effectLst/>
                        <a:latin typeface="Calibri"/>
                      </a:endParaRPr>
                    </a:p>
                  </a:txBody>
                  <a:tcPr marL="9525" marR="9525" marT="9525" marB="0" anchor="b">
                    <a:solidFill>
                      <a:srgbClr val="FFC000"/>
                    </a:solidFill>
                  </a:tcPr>
                </a:tc>
                <a:extLst>
                  <a:ext uri="{0D108BD9-81ED-4DB2-BD59-A6C34878D82A}">
                    <a16:rowId xmlns:a16="http://schemas.microsoft.com/office/drawing/2014/main" val="10000"/>
                  </a:ext>
                </a:extLst>
              </a:tr>
            </a:tbl>
          </a:graphicData>
        </a:graphic>
      </p:graphicFrame>
      <p:graphicFrame>
        <p:nvGraphicFramePr>
          <p:cNvPr id="7" name="Tabell 6">
            <a:extLst>
              <a:ext uri="{FF2B5EF4-FFF2-40B4-BE49-F238E27FC236}">
                <a16:creationId xmlns:a16="http://schemas.microsoft.com/office/drawing/2014/main" id="{8B0201B1-B7AE-4BB8-B0EC-30A9CCB1E4B5}"/>
              </a:ext>
            </a:extLst>
          </p:cNvPr>
          <p:cNvGraphicFramePr>
            <a:graphicFrameLocks noGrp="1"/>
          </p:cNvGraphicFramePr>
          <p:nvPr/>
        </p:nvGraphicFramePr>
        <p:xfrm>
          <a:off x="4700836" y="5996856"/>
          <a:ext cx="934203" cy="357858"/>
        </p:xfrm>
        <a:graphic>
          <a:graphicData uri="http://schemas.openxmlformats.org/drawingml/2006/table">
            <a:tbl>
              <a:tblPr>
                <a:tableStyleId>{5C22544A-7EE6-4342-B048-85BDC9FD1C3A}</a:tableStyleId>
              </a:tblPr>
              <a:tblGrid>
                <a:gridCol w="306032">
                  <a:extLst>
                    <a:ext uri="{9D8B030D-6E8A-4147-A177-3AD203B41FA5}">
                      <a16:colId xmlns:a16="http://schemas.microsoft.com/office/drawing/2014/main" val="20000"/>
                    </a:ext>
                  </a:extLst>
                </a:gridCol>
                <a:gridCol w="322139">
                  <a:extLst>
                    <a:ext uri="{9D8B030D-6E8A-4147-A177-3AD203B41FA5}">
                      <a16:colId xmlns:a16="http://schemas.microsoft.com/office/drawing/2014/main" val="20001"/>
                    </a:ext>
                  </a:extLst>
                </a:gridCol>
                <a:gridCol w="306032">
                  <a:extLst>
                    <a:ext uri="{9D8B030D-6E8A-4147-A177-3AD203B41FA5}">
                      <a16:colId xmlns:a16="http://schemas.microsoft.com/office/drawing/2014/main" val="20002"/>
                    </a:ext>
                  </a:extLst>
                </a:gridCol>
              </a:tblGrid>
              <a:tr h="357858">
                <a:tc>
                  <a:txBody>
                    <a:bodyPr/>
                    <a:lstStyle/>
                    <a:p>
                      <a:pPr algn="l" fontAlgn="b"/>
                      <a:r>
                        <a:rPr lang="sv-SE" sz="1100" u="none" strike="noStrike" dirty="0">
                          <a:effectLst/>
                        </a:rPr>
                        <a:t> </a:t>
                      </a:r>
                      <a:endParaRPr lang="sv-SE" sz="1100" b="0" i="0" u="none" strike="noStrike" dirty="0">
                        <a:solidFill>
                          <a:srgbClr val="000000"/>
                        </a:solidFill>
                        <a:effectLst/>
                        <a:latin typeface="Calibri"/>
                      </a:endParaRPr>
                    </a:p>
                  </a:txBody>
                  <a:tcPr marL="9525" marR="9525" marT="9525" marB="0" anchor="b">
                    <a:solidFill>
                      <a:srgbClr val="FF0000"/>
                    </a:solidFill>
                  </a:tcPr>
                </a:tc>
                <a:tc>
                  <a:txBody>
                    <a:bodyPr/>
                    <a:lstStyle/>
                    <a:p>
                      <a:pPr algn="l" fontAlgn="b"/>
                      <a:r>
                        <a:rPr lang="sv-SE" sz="1100" u="none" strike="noStrike" dirty="0">
                          <a:effectLst/>
                        </a:rPr>
                        <a:t> </a:t>
                      </a:r>
                      <a:endParaRPr lang="sv-SE" sz="1100" b="0" i="0" u="none" strike="noStrike" dirty="0">
                        <a:solidFill>
                          <a:srgbClr val="000000"/>
                        </a:solidFill>
                        <a:effectLst/>
                        <a:latin typeface="Calibri"/>
                      </a:endParaRPr>
                    </a:p>
                  </a:txBody>
                  <a:tcPr marL="9525" marR="9525" marT="9525" marB="0" anchor="b">
                    <a:solidFill>
                      <a:srgbClr val="FF0000"/>
                    </a:solidFill>
                  </a:tcPr>
                </a:tc>
                <a:tc>
                  <a:txBody>
                    <a:bodyPr/>
                    <a:lstStyle/>
                    <a:p>
                      <a:pPr algn="l" fontAlgn="b"/>
                      <a:r>
                        <a:rPr lang="sv-SE" sz="1100" u="none" strike="noStrike" dirty="0">
                          <a:effectLst/>
                        </a:rPr>
                        <a:t> </a:t>
                      </a:r>
                      <a:endParaRPr lang="sv-SE" sz="1100" b="0" i="0" u="none" strike="noStrike" dirty="0">
                        <a:solidFill>
                          <a:srgbClr val="000000"/>
                        </a:solidFill>
                        <a:effectLst/>
                        <a:latin typeface="Calibri"/>
                      </a:endParaRPr>
                    </a:p>
                  </a:txBody>
                  <a:tcPr marL="9525" marR="9525" marT="9525" marB="0" anchor="b">
                    <a:solidFill>
                      <a:srgbClr val="FF0000"/>
                    </a:solidFill>
                  </a:tcPr>
                </a:tc>
                <a:extLst>
                  <a:ext uri="{0D108BD9-81ED-4DB2-BD59-A6C34878D82A}">
                    <a16:rowId xmlns:a16="http://schemas.microsoft.com/office/drawing/2014/main" val="10000"/>
                  </a:ext>
                </a:extLst>
              </a:tr>
            </a:tbl>
          </a:graphicData>
        </a:graphic>
      </p:graphicFrame>
      <p:sp>
        <p:nvSpPr>
          <p:cNvPr id="8" name="textruta 7">
            <a:extLst>
              <a:ext uri="{FF2B5EF4-FFF2-40B4-BE49-F238E27FC236}">
                <a16:creationId xmlns:a16="http://schemas.microsoft.com/office/drawing/2014/main" id="{165A107A-CCC4-4B22-A0FD-DC6BA1F57B13}"/>
              </a:ext>
            </a:extLst>
          </p:cNvPr>
          <p:cNvSpPr txBox="1"/>
          <p:nvPr/>
        </p:nvSpPr>
        <p:spPr>
          <a:xfrm>
            <a:off x="6097800" y="2852936"/>
            <a:ext cx="4104456" cy="2308324"/>
          </a:xfrm>
          <a:prstGeom prst="rect">
            <a:avLst/>
          </a:prstGeom>
          <a:noFill/>
        </p:spPr>
        <p:txBody>
          <a:bodyPr wrap="square" rtlCol="0">
            <a:spAutoFit/>
          </a:bodyPr>
          <a:lstStyle/>
          <a:p>
            <a:pPr>
              <a:defRPr/>
            </a:pPr>
            <a:r>
              <a:rPr lang="sv-SE" sz="2400" dirty="0">
                <a:solidFill>
                  <a:prstClr val="black"/>
                </a:solidFill>
                <a:latin typeface="Arial"/>
              </a:rPr>
              <a:t>Ett räkneexempel: 100 barn </a:t>
            </a:r>
          </a:p>
          <a:p>
            <a:pPr>
              <a:defRPr/>
            </a:pPr>
            <a:endParaRPr lang="sv-SE" sz="2400" dirty="0">
              <a:solidFill>
                <a:prstClr val="black"/>
              </a:solidFill>
              <a:latin typeface="Arial"/>
            </a:endParaRPr>
          </a:p>
          <a:p>
            <a:pPr>
              <a:defRPr/>
            </a:pPr>
            <a:endParaRPr lang="sv-SE" sz="2400" dirty="0">
              <a:solidFill>
                <a:prstClr val="black"/>
              </a:solidFill>
              <a:latin typeface="Arial"/>
            </a:endParaRPr>
          </a:p>
          <a:p>
            <a:pPr marL="342900" indent="-342900">
              <a:buFont typeface="Arial" panose="020B0604020202020204" pitchFamily="34" charset="0"/>
              <a:buChar char="•"/>
              <a:defRPr/>
            </a:pPr>
            <a:r>
              <a:rPr lang="sv-SE" sz="2400" dirty="0">
                <a:solidFill>
                  <a:prstClr val="black"/>
                </a:solidFill>
                <a:latin typeface="Arial"/>
              </a:rPr>
              <a:t>Normal gruppen 90% </a:t>
            </a:r>
          </a:p>
          <a:p>
            <a:pPr marL="342900" indent="-342900">
              <a:buFont typeface="Arial" panose="020B0604020202020204" pitchFamily="34" charset="0"/>
              <a:buChar char="•"/>
              <a:defRPr/>
            </a:pPr>
            <a:r>
              <a:rPr lang="sv-SE" sz="2400" dirty="0">
                <a:solidFill>
                  <a:prstClr val="black"/>
                </a:solidFill>
                <a:latin typeface="Arial"/>
              </a:rPr>
              <a:t>Riskgruppen 7% </a:t>
            </a:r>
          </a:p>
          <a:p>
            <a:pPr marL="342900" indent="-342900">
              <a:buFont typeface="Arial" panose="020B0604020202020204" pitchFamily="34" charset="0"/>
              <a:buChar char="•"/>
              <a:defRPr/>
            </a:pPr>
            <a:r>
              <a:rPr lang="sv-SE" sz="2400" dirty="0">
                <a:solidFill>
                  <a:prstClr val="black"/>
                </a:solidFill>
                <a:latin typeface="Arial"/>
              </a:rPr>
              <a:t>Problemgrupp 3%</a:t>
            </a:r>
          </a:p>
        </p:txBody>
      </p:sp>
      <p:sp>
        <p:nvSpPr>
          <p:cNvPr id="9" name="Rubrik 1">
            <a:extLst>
              <a:ext uri="{FF2B5EF4-FFF2-40B4-BE49-F238E27FC236}">
                <a16:creationId xmlns:a16="http://schemas.microsoft.com/office/drawing/2014/main" id="{8D29185B-93C5-466C-AD4D-17810035C3C5}"/>
              </a:ext>
            </a:extLst>
          </p:cNvPr>
          <p:cNvSpPr txBox="1">
            <a:spLocks/>
          </p:cNvSpPr>
          <p:nvPr/>
        </p:nvSpPr>
        <p:spPr>
          <a:xfrm>
            <a:off x="2468214" y="2083332"/>
            <a:ext cx="7512903" cy="4932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600" b="1" kern="1200" cap="none" baseline="0">
                <a:solidFill>
                  <a:schemeClr val="accent1"/>
                </a:solidFill>
                <a:latin typeface="+mj-lt"/>
                <a:ea typeface="+mj-ea"/>
                <a:cs typeface="+mj-cs"/>
              </a:defRPr>
            </a:lvl1pPr>
          </a:lstStyle>
          <a:p>
            <a:r>
              <a:rPr lang="sv-SE" sz="2400" dirty="0">
                <a:solidFill>
                  <a:schemeClr val="accent1">
                    <a:lumMod val="75000"/>
                  </a:schemeClr>
                </a:solidFill>
              </a:rPr>
              <a:t>Jo, paradoxen i det förebyggande arbetet… </a:t>
            </a:r>
          </a:p>
        </p:txBody>
      </p:sp>
      <p:sp>
        <p:nvSpPr>
          <p:cNvPr id="10" name="Rubrik 1"/>
          <p:cNvSpPr txBox="1">
            <a:spLocks/>
          </p:cNvSpPr>
          <p:nvPr/>
        </p:nvSpPr>
        <p:spPr>
          <a:xfrm>
            <a:off x="1024128" y="476672"/>
            <a:ext cx="9720072" cy="1499616"/>
          </a:xfrm>
          <a:prstGeom prst="rect">
            <a:avLst/>
          </a:prstGeom>
          <a:solidFill>
            <a:schemeClr val="accent1">
              <a:lumMod val="40000"/>
              <a:lumOff val="60000"/>
            </a:schemeClr>
          </a:solidFill>
          <a:ln>
            <a:solidFill>
              <a:schemeClr val="accent1"/>
            </a:solidFill>
          </a:ln>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r>
              <a:rPr lang="sv-SE" dirty="0"/>
              <a:t>SKOLAN SOM ARENA </a:t>
            </a:r>
          </a:p>
        </p:txBody>
      </p:sp>
    </p:spTree>
    <p:extLst>
      <p:ext uri="{BB962C8B-B14F-4D97-AF65-F5344CB8AC3E}">
        <p14:creationId xmlns:p14="http://schemas.microsoft.com/office/powerpoint/2010/main" val="334194450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807968" y="1484784"/>
            <a:ext cx="4341440" cy="4687532"/>
          </a:xfrm>
        </p:spPr>
        <p:txBody>
          <a:bodyPr>
            <a:normAutofit fontScale="92500" lnSpcReduction="10000"/>
          </a:bodyPr>
          <a:lstStyle/>
          <a:p>
            <a:r>
              <a:rPr lang="sv-SE" dirty="0"/>
              <a:t>Normalgruppen 10% </a:t>
            </a:r>
          </a:p>
          <a:p>
            <a:r>
              <a:rPr lang="sv-SE" dirty="0"/>
              <a:t>Riskgruppen 25% </a:t>
            </a:r>
          </a:p>
          <a:p>
            <a:r>
              <a:rPr lang="sv-SE" dirty="0"/>
              <a:t>Problemgruppen 40% </a:t>
            </a:r>
          </a:p>
          <a:p>
            <a:endParaRPr lang="sv-SE" dirty="0"/>
          </a:p>
          <a:p>
            <a:endParaRPr lang="sv-SE" dirty="0"/>
          </a:p>
          <a:p>
            <a:pPr marL="0" indent="0">
              <a:buNone/>
            </a:pPr>
            <a:r>
              <a:rPr lang="sv-SE" dirty="0"/>
              <a:t>Paradoxen:</a:t>
            </a:r>
          </a:p>
          <a:p>
            <a:r>
              <a:rPr lang="sv-SE" dirty="0"/>
              <a:t>De flesta med problem finns i normalgruppen – här finns även de lättare formerna som över tid kan förvärras </a:t>
            </a:r>
          </a:p>
          <a:p>
            <a:endParaRPr lang="sv-SE" dirty="0"/>
          </a:p>
          <a:p>
            <a:r>
              <a:rPr lang="sv-SE" dirty="0"/>
              <a:t>Men de allvarligaste, mer mångfacetterade och mest svåråtgärdade problemen finns i problemgruppen. </a:t>
            </a:r>
          </a:p>
        </p:txBody>
      </p:sp>
      <p:graphicFrame>
        <p:nvGraphicFramePr>
          <p:cNvPr id="4" name="Platshållare för innehåll 3"/>
          <p:cNvGraphicFramePr>
            <a:graphicFrameLocks/>
          </p:cNvGraphicFramePr>
          <p:nvPr/>
        </p:nvGraphicFramePr>
        <p:xfrm>
          <a:off x="2063552" y="1295833"/>
          <a:ext cx="3367428" cy="3094970"/>
        </p:xfrm>
        <a:graphic>
          <a:graphicData uri="http://schemas.openxmlformats.org/drawingml/2006/table">
            <a:tbl>
              <a:tblPr>
                <a:tableStyleId>{5C22544A-7EE6-4342-B048-85BDC9FD1C3A}</a:tableStyleId>
              </a:tblPr>
              <a:tblGrid>
                <a:gridCol w="333235">
                  <a:extLst>
                    <a:ext uri="{9D8B030D-6E8A-4147-A177-3AD203B41FA5}">
                      <a16:colId xmlns:a16="http://schemas.microsoft.com/office/drawing/2014/main" val="20000"/>
                    </a:ext>
                  </a:extLst>
                </a:gridCol>
                <a:gridCol w="350774">
                  <a:extLst>
                    <a:ext uri="{9D8B030D-6E8A-4147-A177-3AD203B41FA5}">
                      <a16:colId xmlns:a16="http://schemas.microsoft.com/office/drawing/2014/main" val="20001"/>
                    </a:ext>
                  </a:extLst>
                </a:gridCol>
                <a:gridCol w="333235">
                  <a:extLst>
                    <a:ext uri="{9D8B030D-6E8A-4147-A177-3AD203B41FA5}">
                      <a16:colId xmlns:a16="http://schemas.microsoft.com/office/drawing/2014/main" val="20002"/>
                    </a:ext>
                  </a:extLst>
                </a:gridCol>
                <a:gridCol w="333235">
                  <a:extLst>
                    <a:ext uri="{9D8B030D-6E8A-4147-A177-3AD203B41FA5}">
                      <a16:colId xmlns:a16="http://schemas.microsoft.com/office/drawing/2014/main" val="20003"/>
                    </a:ext>
                  </a:extLst>
                </a:gridCol>
                <a:gridCol w="333235">
                  <a:extLst>
                    <a:ext uri="{9D8B030D-6E8A-4147-A177-3AD203B41FA5}">
                      <a16:colId xmlns:a16="http://schemas.microsoft.com/office/drawing/2014/main" val="20004"/>
                    </a:ext>
                  </a:extLst>
                </a:gridCol>
                <a:gridCol w="350774">
                  <a:extLst>
                    <a:ext uri="{9D8B030D-6E8A-4147-A177-3AD203B41FA5}">
                      <a16:colId xmlns:a16="http://schemas.microsoft.com/office/drawing/2014/main" val="20005"/>
                    </a:ext>
                  </a:extLst>
                </a:gridCol>
                <a:gridCol w="333235">
                  <a:extLst>
                    <a:ext uri="{9D8B030D-6E8A-4147-A177-3AD203B41FA5}">
                      <a16:colId xmlns:a16="http://schemas.microsoft.com/office/drawing/2014/main" val="20006"/>
                    </a:ext>
                  </a:extLst>
                </a:gridCol>
                <a:gridCol w="333235">
                  <a:extLst>
                    <a:ext uri="{9D8B030D-6E8A-4147-A177-3AD203B41FA5}">
                      <a16:colId xmlns:a16="http://schemas.microsoft.com/office/drawing/2014/main" val="20007"/>
                    </a:ext>
                  </a:extLst>
                </a:gridCol>
                <a:gridCol w="333235">
                  <a:extLst>
                    <a:ext uri="{9D8B030D-6E8A-4147-A177-3AD203B41FA5}">
                      <a16:colId xmlns:a16="http://schemas.microsoft.com/office/drawing/2014/main" val="20008"/>
                    </a:ext>
                  </a:extLst>
                </a:gridCol>
                <a:gridCol w="333235">
                  <a:extLst>
                    <a:ext uri="{9D8B030D-6E8A-4147-A177-3AD203B41FA5}">
                      <a16:colId xmlns:a16="http://schemas.microsoft.com/office/drawing/2014/main" val="20009"/>
                    </a:ext>
                  </a:extLst>
                </a:gridCol>
              </a:tblGrid>
              <a:tr h="309497">
                <a:tc>
                  <a:txBody>
                    <a:bodyPr/>
                    <a:lstStyle/>
                    <a:p>
                      <a:pPr algn="l" fontAlgn="b"/>
                      <a:r>
                        <a:rPr lang="sv-SE" sz="1100" u="none" strike="noStrike" dirty="0">
                          <a:effectLst/>
                        </a:rPr>
                        <a:t> </a:t>
                      </a:r>
                      <a:endParaRPr lang="sv-SE" sz="1100" b="0" i="0" u="none" strike="noStrike" dirty="0">
                        <a:solidFill>
                          <a:srgbClr val="000000"/>
                        </a:solidFill>
                        <a:effectLst/>
                        <a:latin typeface="Calibri"/>
                      </a:endParaRPr>
                    </a:p>
                  </a:txBody>
                  <a:tcPr marL="9525" marR="9525" marT="9525" marB="0" anchor="b">
                    <a:solidFill>
                      <a:schemeClr val="tx1"/>
                    </a:solidFill>
                  </a:tcPr>
                </a:tc>
                <a:tc>
                  <a:txBody>
                    <a:bodyPr/>
                    <a:lstStyle/>
                    <a:p>
                      <a:pPr algn="l" fontAlgn="b"/>
                      <a:r>
                        <a:rPr lang="sv-SE" sz="1100" u="none" strike="noStrike" dirty="0">
                          <a:effectLst/>
                        </a:rPr>
                        <a:t> </a:t>
                      </a:r>
                      <a:endParaRPr lang="sv-SE" sz="1100" b="0" i="0" u="none" strike="noStrike" dirty="0">
                        <a:solidFill>
                          <a:srgbClr val="000000"/>
                        </a:solidFill>
                        <a:effectLst/>
                        <a:latin typeface="Calibri"/>
                      </a:endParaRPr>
                    </a:p>
                  </a:txBody>
                  <a:tcPr marL="9525" marR="9525" marT="9525" marB="0" anchor="b">
                    <a:solidFill>
                      <a:schemeClr val="tx1"/>
                    </a:solidFill>
                  </a:tcPr>
                </a:tc>
                <a:tc>
                  <a:txBody>
                    <a:bodyPr/>
                    <a:lstStyle/>
                    <a:p>
                      <a:pPr algn="l" fontAlgn="b"/>
                      <a:r>
                        <a:rPr lang="sv-SE" sz="1100" u="none" strike="noStrike" dirty="0">
                          <a:effectLst/>
                        </a:rPr>
                        <a:t> </a:t>
                      </a:r>
                      <a:endParaRPr lang="sv-SE" sz="1100" b="0" i="0" u="none" strike="noStrike" dirty="0">
                        <a:solidFill>
                          <a:srgbClr val="000000"/>
                        </a:solidFill>
                        <a:effectLst/>
                        <a:latin typeface="Calibri"/>
                      </a:endParaRPr>
                    </a:p>
                  </a:txBody>
                  <a:tcPr marL="9525" marR="9525" marT="9525" marB="0" anchor="b">
                    <a:solidFill>
                      <a:schemeClr val="tx1"/>
                    </a:solidFill>
                  </a:tcPr>
                </a:tc>
                <a:tc>
                  <a:txBody>
                    <a:bodyPr/>
                    <a:lstStyle/>
                    <a:p>
                      <a:pPr algn="l" fontAlgn="b"/>
                      <a:r>
                        <a:rPr lang="sv-SE" sz="1100" u="none" strike="noStrike" dirty="0">
                          <a:effectLst/>
                        </a:rPr>
                        <a:t> </a:t>
                      </a:r>
                      <a:endParaRPr lang="sv-SE" sz="1100" b="0" i="0" u="none" strike="noStrike" dirty="0">
                        <a:solidFill>
                          <a:srgbClr val="000000"/>
                        </a:solidFill>
                        <a:effectLst/>
                        <a:latin typeface="Calibri"/>
                      </a:endParaRPr>
                    </a:p>
                  </a:txBody>
                  <a:tcPr marL="9525" marR="9525" marT="9525" marB="0" anchor="b">
                    <a:solidFill>
                      <a:schemeClr val="tx1"/>
                    </a:solidFill>
                  </a:tcPr>
                </a:tc>
                <a:tc>
                  <a:txBody>
                    <a:bodyPr/>
                    <a:lstStyle/>
                    <a:p>
                      <a:pPr algn="l" fontAlgn="b"/>
                      <a:r>
                        <a:rPr lang="sv-SE" sz="1100" u="none" strike="noStrike" dirty="0">
                          <a:effectLst/>
                        </a:rPr>
                        <a:t> </a:t>
                      </a:r>
                      <a:endParaRPr lang="sv-SE" sz="1100" b="0" i="0" u="none" strike="noStrike" dirty="0">
                        <a:solidFill>
                          <a:srgbClr val="000000"/>
                        </a:solidFill>
                        <a:effectLst/>
                        <a:latin typeface="Calibri"/>
                      </a:endParaRPr>
                    </a:p>
                  </a:txBody>
                  <a:tcPr marL="9525" marR="9525" marT="9525" marB="0" anchor="b">
                    <a:solidFill>
                      <a:schemeClr val="tx1"/>
                    </a:solidFill>
                  </a:tcPr>
                </a:tc>
                <a:tc>
                  <a:txBody>
                    <a:bodyPr/>
                    <a:lstStyle/>
                    <a:p>
                      <a:pPr algn="l" fontAlgn="b"/>
                      <a:r>
                        <a:rPr lang="sv-SE" sz="1100" u="none" strike="noStrike" dirty="0">
                          <a:effectLst/>
                        </a:rPr>
                        <a:t> </a:t>
                      </a:r>
                      <a:endParaRPr lang="sv-SE" sz="1100" b="0" i="0" u="none" strike="noStrike" dirty="0">
                        <a:solidFill>
                          <a:srgbClr val="000000"/>
                        </a:solidFill>
                        <a:effectLst/>
                        <a:latin typeface="Calibri"/>
                      </a:endParaRPr>
                    </a:p>
                  </a:txBody>
                  <a:tcPr marL="9525" marR="9525" marT="9525" marB="0" anchor="b">
                    <a:solidFill>
                      <a:schemeClr val="tx1"/>
                    </a:solidFill>
                  </a:tcPr>
                </a:tc>
                <a:tc>
                  <a:txBody>
                    <a:bodyPr/>
                    <a:lstStyle/>
                    <a:p>
                      <a:pPr algn="l" fontAlgn="b"/>
                      <a:r>
                        <a:rPr lang="sv-SE" sz="1100" u="none" strike="noStrike" dirty="0">
                          <a:effectLst/>
                        </a:rPr>
                        <a:t> </a:t>
                      </a:r>
                      <a:endParaRPr lang="sv-SE" sz="1100" b="0" i="0" u="none" strike="noStrike" dirty="0">
                        <a:solidFill>
                          <a:srgbClr val="000000"/>
                        </a:solidFill>
                        <a:effectLst/>
                        <a:latin typeface="Calibri"/>
                      </a:endParaRPr>
                    </a:p>
                  </a:txBody>
                  <a:tcPr marL="9525" marR="9525" marT="9525" marB="0" anchor="b">
                    <a:solidFill>
                      <a:schemeClr val="tx1"/>
                    </a:solidFill>
                  </a:tcPr>
                </a:tc>
                <a:tc>
                  <a:txBody>
                    <a:bodyPr/>
                    <a:lstStyle/>
                    <a:p>
                      <a:pPr algn="l" fontAlgn="b"/>
                      <a:r>
                        <a:rPr lang="sv-SE" sz="1100" u="none" strike="noStrike" dirty="0">
                          <a:effectLst/>
                        </a:rPr>
                        <a:t> </a:t>
                      </a:r>
                      <a:endParaRPr lang="sv-SE" sz="1100" b="0" i="0" u="none" strike="noStrike" dirty="0">
                        <a:solidFill>
                          <a:srgbClr val="000000"/>
                        </a:solidFill>
                        <a:effectLst/>
                        <a:latin typeface="Calibri"/>
                      </a:endParaRPr>
                    </a:p>
                  </a:txBody>
                  <a:tcPr marL="9525" marR="9525" marT="9525" marB="0" anchor="b">
                    <a:solidFill>
                      <a:schemeClr val="tx1"/>
                    </a:solidFill>
                  </a:tcPr>
                </a:tc>
                <a:tc>
                  <a:txBody>
                    <a:bodyPr/>
                    <a:lstStyle/>
                    <a:p>
                      <a:pPr algn="l" fontAlgn="b"/>
                      <a:r>
                        <a:rPr lang="sv-SE" sz="1100" u="none" strike="noStrike" dirty="0">
                          <a:effectLst/>
                        </a:rPr>
                        <a:t> </a:t>
                      </a:r>
                      <a:endParaRPr lang="sv-SE" sz="1100" b="0" i="0" u="none" strike="noStrike" dirty="0">
                        <a:solidFill>
                          <a:srgbClr val="000000"/>
                        </a:solidFill>
                        <a:effectLst/>
                        <a:latin typeface="Calibri"/>
                      </a:endParaRPr>
                    </a:p>
                  </a:txBody>
                  <a:tcPr marL="9525" marR="9525" marT="9525" marB="0" anchor="b">
                    <a:solidFill>
                      <a:schemeClr val="tx1"/>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extLst>
                  <a:ext uri="{0D108BD9-81ED-4DB2-BD59-A6C34878D82A}">
                    <a16:rowId xmlns:a16="http://schemas.microsoft.com/office/drawing/2014/main" val="10000"/>
                  </a:ext>
                </a:extLst>
              </a:tr>
              <a:tr h="309497">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extLst>
                  <a:ext uri="{0D108BD9-81ED-4DB2-BD59-A6C34878D82A}">
                    <a16:rowId xmlns:a16="http://schemas.microsoft.com/office/drawing/2014/main" val="10001"/>
                  </a:ext>
                </a:extLst>
              </a:tr>
              <a:tr h="309497">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extLst>
                  <a:ext uri="{0D108BD9-81ED-4DB2-BD59-A6C34878D82A}">
                    <a16:rowId xmlns:a16="http://schemas.microsoft.com/office/drawing/2014/main" val="10002"/>
                  </a:ext>
                </a:extLst>
              </a:tr>
              <a:tr h="309497">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extLst>
                  <a:ext uri="{0D108BD9-81ED-4DB2-BD59-A6C34878D82A}">
                    <a16:rowId xmlns:a16="http://schemas.microsoft.com/office/drawing/2014/main" val="10003"/>
                  </a:ext>
                </a:extLst>
              </a:tr>
              <a:tr h="309497">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extLst>
                  <a:ext uri="{0D108BD9-81ED-4DB2-BD59-A6C34878D82A}">
                    <a16:rowId xmlns:a16="http://schemas.microsoft.com/office/drawing/2014/main" val="10004"/>
                  </a:ext>
                </a:extLst>
              </a:tr>
              <a:tr h="309497">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extLst>
                  <a:ext uri="{0D108BD9-81ED-4DB2-BD59-A6C34878D82A}">
                    <a16:rowId xmlns:a16="http://schemas.microsoft.com/office/drawing/2014/main" val="10005"/>
                  </a:ext>
                </a:extLst>
              </a:tr>
              <a:tr h="309497">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extLst>
                  <a:ext uri="{0D108BD9-81ED-4DB2-BD59-A6C34878D82A}">
                    <a16:rowId xmlns:a16="http://schemas.microsoft.com/office/drawing/2014/main" val="10006"/>
                  </a:ext>
                </a:extLst>
              </a:tr>
              <a:tr h="309497">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extLst>
                  <a:ext uri="{0D108BD9-81ED-4DB2-BD59-A6C34878D82A}">
                    <a16:rowId xmlns:a16="http://schemas.microsoft.com/office/drawing/2014/main" val="10007"/>
                  </a:ext>
                </a:extLst>
              </a:tr>
              <a:tr h="309497">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extLst>
                  <a:ext uri="{0D108BD9-81ED-4DB2-BD59-A6C34878D82A}">
                    <a16:rowId xmlns:a16="http://schemas.microsoft.com/office/drawing/2014/main" val="10008"/>
                  </a:ext>
                </a:extLst>
              </a:tr>
              <a:tr h="309497">
                <a:tc>
                  <a:txBody>
                    <a:bodyPr/>
                    <a:lstStyle/>
                    <a:p>
                      <a:pPr algn="l" fontAlgn="b"/>
                      <a:r>
                        <a:rPr lang="sv-SE" sz="1100" u="none" strike="noStrike" dirty="0">
                          <a:effectLst/>
                        </a:rPr>
                        <a:t> </a:t>
                      </a:r>
                      <a:endParaRPr lang="sv-SE" sz="1100" b="0" i="0" u="none" strike="noStrike" dirty="0">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00B0F0"/>
                    </a:solidFill>
                  </a:tcPr>
                </a:tc>
                <a:tc>
                  <a:txBody>
                    <a:bodyPr/>
                    <a:lstStyle/>
                    <a:p>
                      <a:pPr algn="l" fontAlgn="b"/>
                      <a:r>
                        <a:rPr lang="sv-SE" sz="1100" u="none" strike="noStrike" dirty="0">
                          <a:effectLst/>
                        </a:rPr>
                        <a:t> </a:t>
                      </a:r>
                      <a:endParaRPr lang="sv-SE" sz="1100" b="0" i="0" u="none" strike="noStrike" dirty="0">
                        <a:solidFill>
                          <a:srgbClr val="000000"/>
                        </a:solidFill>
                        <a:effectLst/>
                        <a:latin typeface="Calibri"/>
                      </a:endParaRPr>
                    </a:p>
                  </a:txBody>
                  <a:tcPr marL="9525" marR="9525" marT="9525" marB="0" anchor="b">
                    <a:solidFill>
                      <a:srgbClr val="00B0F0"/>
                    </a:solidFill>
                  </a:tcPr>
                </a:tc>
                <a:extLst>
                  <a:ext uri="{0D108BD9-81ED-4DB2-BD59-A6C34878D82A}">
                    <a16:rowId xmlns:a16="http://schemas.microsoft.com/office/drawing/2014/main" val="10009"/>
                  </a:ext>
                </a:extLst>
              </a:tr>
            </a:tbl>
          </a:graphicData>
        </a:graphic>
      </p:graphicFrame>
      <p:graphicFrame>
        <p:nvGraphicFramePr>
          <p:cNvPr id="5" name="Tabell 4"/>
          <p:cNvGraphicFramePr>
            <a:graphicFrameLocks noGrp="1"/>
          </p:cNvGraphicFramePr>
          <p:nvPr/>
        </p:nvGraphicFramePr>
        <p:xfrm>
          <a:off x="2063553" y="4830040"/>
          <a:ext cx="2459523" cy="327152"/>
        </p:xfrm>
        <a:graphic>
          <a:graphicData uri="http://schemas.openxmlformats.org/drawingml/2006/table">
            <a:tbl>
              <a:tblPr>
                <a:tableStyleId>{5C22544A-7EE6-4342-B048-85BDC9FD1C3A}</a:tableStyleId>
              </a:tblPr>
              <a:tblGrid>
                <a:gridCol w="345023">
                  <a:extLst>
                    <a:ext uri="{9D8B030D-6E8A-4147-A177-3AD203B41FA5}">
                      <a16:colId xmlns:a16="http://schemas.microsoft.com/office/drawing/2014/main" val="20000"/>
                    </a:ext>
                  </a:extLst>
                </a:gridCol>
                <a:gridCol w="365506">
                  <a:extLst>
                    <a:ext uri="{9D8B030D-6E8A-4147-A177-3AD203B41FA5}">
                      <a16:colId xmlns:a16="http://schemas.microsoft.com/office/drawing/2014/main" val="20001"/>
                    </a:ext>
                  </a:extLst>
                </a:gridCol>
                <a:gridCol w="346155">
                  <a:extLst>
                    <a:ext uri="{9D8B030D-6E8A-4147-A177-3AD203B41FA5}">
                      <a16:colId xmlns:a16="http://schemas.microsoft.com/office/drawing/2014/main" val="20002"/>
                    </a:ext>
                  </a:extLst>
                </a:gridCol>
                <a:gridCol w="346155">
                  <a:extLst>
                    <a:ext uri="{9D8B030D-6E8A-4147-A177-3AD203B41FA5}">
                      <a16:colId xmlns:a16="http://schemas.microsoft.com/office/drawing/2014/main" val="20003"/>
                    </a:ext>
                  </a:extLst>
                </a:gridCol>
                <a:gridCol w="346155">
                  <a:extLst>
                    <a:ext uri="{9D8B030D-6E8A-4147-A177-3AD203B41FA5}">
                      <a16:colId xmlns:a16="http://schemas.microsoft.com/office/drawing/2014/main" val="20004"/>
                    </a:ext>
                  </a:extLst>
                </a:gridCol>
                <a:gridCol w="364374">
                  <a:extLst>
                    <a:ext uri="{9D8B030D-6E8A-4147-A177-3AD203B41FA5}">
                      <a16:colId xmlns:a16="http://schemas.microsoft.com/office/drawing/2014/main" val="20005"/>
                    </a:ext>
                  </a:extLst>
                </a:gridCol>
                <a:gridCol w="346155">
                  <a:extLst>
                    <a:ext uri="{9D8B030D-6E8A-4147-A177-3AD203B41FA5}">
                      <a16:colId xmlns:a16="http://schemas.microsoft.com/office/drawing/2014/main" val="20006"/>
                    </a:ext>
                  </a:extLst>
                </a:gridCol>
              </a:tblGrid>
              <a:tr h="327152">
                <a:tc>
                  <a:txBody>
                    <a:bodyPr/>
                    <a:lstStyle/>
                    <a:p>
                      <a:pPr algn="l" fontAlgn="b"/>
                      <a:r>
                        <a:rPr lang="sv-SE" sz="1100" u="none" strike="noStrike" dirty="0">
                          <a:effectLst/>
                        </a:rPr>
                        <a:t> </a:t>
                      </a:r>
                      <a:endParaRPr lang="sv-SE" sz="1100" b="0" i="0" u="none" strike="noStrike" dirty="0">
                        <a:solidFill>
                          <a:srgbClr val="000000"/>
                        </a:solidFill>
                        <a:effectLst/>
                        <a:latin typeface="Calibri"/>
                      </a:endParaRPr>
                    </a:p>
                  </a:txBody>
                  <a:tcPr marL="9525" marR="9525" marT="9525" marB="0" anchor="b">
                    <a:solidFill>
                      <a:schemeClr val="tx1"/>
                    </a:solidFill>
                  </a:tcPr>
                </a:tc>
                <a:tc>
                  <a:txBody>
                    <a:bodyPr/>
                    <a:lstStyle/>
                    <a:p>
                      <a:pPr algn="l" fontAlgn="b"/>
                      <a:r>
                        <a:rPr lang="sv-SE" sz="1100" u="none" strike="noStrike" dirty="0">
                          <a:effectLst/>
                        </a:rPr>
                        <a:t> </a:t>
                      </a:r>
                      <a:endParaRPr lang="sv-SE" sz="1100" b="0" i="0" u="none" strike="noStrike" dirty="0">
                        <a:solidFill>
                          <a:srgbClr val="000000"/>
                        </a:solidFill>
                        <a:effectLst/>
                        <a:latin typeface="Calibri"/>
                      </a:endParaRPr>
                    </a:p>
                  </a:txBody>
                  <a:tcPr marL="9525" marR="9525" marT="9525" marB="0" anchor="b">
                    <a:solidFill>
                      <a:schemeClr val="tx1"/>
                    </a:solidFill>
                  </a:tcPr>
                </a:tc>
                <a:tc>
                  <a:txBody>
                    <a:bodyPr/>
                    <a:lstStyle/>
                    <a:p>
                      <a:pPr algn="l" fontAlgn="b"/>
                      <a:r>
                        <a:rPr lang="sv-SE" sz="1100" u="none" strike="noStrike" dirty="0">
                          <a:effectLst/>
                        </a:rPr>
                        <a:t> </a:t>
                      </a:r>
                      <a:endParaRPr lang="sv-SE" sz="1100" b="0" i="0" u="none" strike="noStrike" dirty="0">
                        <a:solidFill>
                          <a:srgbClr val="000000"/>
                        </a:solidFill>
                        <a:effectLst/>
                        <a:latin typeface="Calibri"/>
                      </a:endParaRPr>
                    </a:p>
                  </a:txBody>
                  <a:tcPr marL="9525" marR="9525" marT="9525" marB="0" anchor="b">
                    <a:solidFill>
                      <a:schemeClr val="tx1"/>
                    </a:solidFill>
                  </a:tcPr>
                </a:tc>
                <a:tc>
                  <a:txBody>
                    <a:bodyPr/>
                    <a:lstStyle/>
                    <a:p>
                      <a:pPr algn="l" fontAlgn="b"/>
                      <a:r>
                        <a:rPr lang="sv-SE" sz="1100" u="none" strike="noStrike" dirty="0">
                          <a:effectLst/>
                        </a:rPr>
                        <a:t> </a:t>
                      </a:r>
                      <a:endParaRPr lang="sv-SE" sz="1100" b="0" i="0" u="none" strike="noStrike" dirty="0">
                        <a:solidFill>
                          <a:srgbClr val="000000"/>
                        </a:solidFill>
                        <a:effectLst/>
                        <a:latin typeface="Calibri"/>
                      </a:endParaRPr>
                    </a:p>
                  </a:txBody>
                  <a:tcPr marL="9525" marR="9525" marT="9525" marB="0" anchor="b">
                    <a:solidFill>
                      <a:srgbClr val="FFC00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FFC000"/>
                    </a:solidFill>
                  </a:tcPr>
                </a:tc>
                <a:tc>
                  <a:txBody>
                    <a:bodyPr/>
                    <a:lstStyle/>
                    <a:p>
                      <a:pPr algn="l" fontAlgn="b"/>
                      <a:r>
                        <a:rPr lang="sv-SE" sz="1100" u="none" strike="noStrike">
                          <a:effectLst/>
                        </a:rPr>
                        <a:t> </a:t>
                      </a:r>
                      <a:endParaRPr lang="sv-SE" sz="1100" b="0" i="0" u="none" strike="noStrike">
                        <a:solidFill>
                          <a:srgbClr val="000000"/>
                        </a:solidFill>
                        <a:effectLst/>
                        <a:latin typeface="Calibri"/>
                      </a:endParaRPr>
                    </a:p>
                  </a:txBody>
                  <a:tcPr marL="9525" marR="9525" marT="9525" marB="0" anchor="b">
                    <a:solidFill>
                      <a:srgbClr val="FFC000"/>
                    </a:solidFill>
                  </a:tcPr>
                </a:tc>
                <a:tc>
                  <a:txBody>
                    <a:bodyPr/>
                    <a:lstStyle/>
                    <a:p>
                      <a:pPr algn="l" fontAlgn="b"/>
                      <a:r>
                        <a:rPr lang="sv-SE" sz="1100" u="none" strike="noStrike" dirty="0">
                          <a:effectLst/>
                        </a:rPr>
                        <a:t> </a:t>
                      </a:r>
                      <a:endParaRPr lang="sv-SE" sz="1100" b="0" i="0" u="none" strike="noStrike" dirty="0">
                        <a:solidFill>
                          <a:srgbClr val="000000"/>
                        </a:solidFill>
                        <a:effectLst/>
                        <a:latin typeface="Calibri"/>
                      </a:endParaRPr>
                    </a:p>
                  </a:txBody>
                  <a:tcPr marL="9525" marR="9525" marT="9525" marB="0" anchor="b">
                    <a:solidFill>
                      <a:srgbClr val="FFC000"/>
                    </a:solidFill>
                  </a:tcPr>
                </a:tc>
                <a:extLst>
                  <a:ext uri="{0D108BD9-81ED-4DB2-BD59-A6C34878D82A}">
                    <a16:rowId xmlns:a16="http://schemas.microsoft.com/office/drawing/2014/main" val="10000"/>
                  </a:ext>
                </a:extLst>
              </a:tr>
            </a:tbl>
          </a:graphicData>
        </a:graphic>
      </p:graphicFrame>
      <p:graphicFrame>
        <p:nvGraphicFramePr>
          <p:cNvPr id="6" name="Tabell 5"/>
          <p:cNvGraphicFramePr>
            <a:graphicFrameLocks noGrp="1"/>
          </p:cNvGraphicFramePr>
          <p:nvPr/>
        </p:nvGraphicFramePr>
        <p:xfrm>
          <a:off x="2063552" y="5557404"/>
          <a:ext cx="1148104" cy="319868"/>
        </p:xfrm>
        <a:graphic>
          <a:graphicData uri="http://schemas.openxmlformats.org/drawingml/2006/table">
            <a:tbl>
              <a:tblPr>
                <a:tableStyleId>{5C22544A-7EE6-4342-B048-85BDC9FD1C3A}</a:tableStyleId>
              </a:tblPr>
              <a:tblGrid>
                <a:gridCol w="376103">
                  <a:extLst>
                    <a:ext uri="{9D8B030D-6E8A-4147-A177-3AD203B41FA5}">
                      <a16:colId xmlns:a16="http://schemas.microsoft.com/office/drawing/2014/main" val="20000"/>
                    </a:ext>
                  </a:extLst>
                </a:gridCol>
                <a:gridCol w="395898">
                  <a:extLst>
                    <a:ext uri="{9D8B030D-6E8A-4147-A177-3AD203B41FA5}">
                      <a16:colId xmlns:a16="http://schemas.microsoft.com/office/drawing/2014/main" val="20001"/>
                    </a:ext>
                  </a:extLst>
                </a:gridCol>
                <a:gridCol w="376103">
                  <a:extLst>
                    <a:ext uri="{9D8B030D-6E8A-4147-A177-3AD203B41FA5}">
                      <a16:colId xmlns:a16="http://schemas.microsoft.com/office/drawing/2014/main" val="20002"/>
                    </a:ext>
                  </a:extLst>
                </a:gridCol>
              </a:tblGrid>
              <a:tr h="319868">
                <a:tc>
                  <a:txBody>
                    <a:bodyPr/>
                    <a:lstStyle/>
                    <a:p>
                      <a:pPr algn="l" fontAlgn="b"/>
                      <a:r>
                        <a:rPr lang="sv-SE" sz="1100" u="none" strike="noStrike" dirty="0">
                          <a:effectLst/>
                        </a:rPr>
                        <a:t> </a:t>
                      </a:r>
                      <a:endParaRPr lang="sv-SE" sz="1100" b="0" i="0" u="none" strike="noStrike" dirty="0">
                        <a:solidFill>
                          <a:srgbClr val="000000"/>
                        </a:solidFill>
                        <a:effectLst/>
                        <a:latin typeface="Calibri"/>
                      </a:endParaRPr>
                    </a:p>
                  </a:txBody>
                  <a:tcPr marL="9525" marR="9525" marT="9525" marB="0" anchor="b">
                    <a:solidFill>
                      <a:schemeClr val="tx1"/>
                    </a:solidFill>
                  </a:tcPr>
                </a:tc>
                <a:tc>
                  <a:txBody>
                    <a:bodyPr/>
                    <a:lstStyle/>
                    <a:p>
                      <a:pPr algn="l" fontAlgn="b"/>
                      <a:r>
                        <a:rPr lang="sv-SE" sz="1100" u="none" strike="noStrike" dirty="0">
                          <a:effectLst/>
                        </a:rPr>
                        <a:t> </a:t>
                      </a:r>
                      <a:endParaRPr lang="sv-SE" sz="1100" b="0" i="0" u="none" strike="noStrike" dirty="0">
                        <a:solidFill>
                          <a:srgbClr val="000000"/>
                        </a:solidFill>
                        <a:effectLst/>
                        <a:latin typeface="Calibri"/>
                      </a:endParaRPr>
                    </a:p>
                  </a:txBody>
                  <a:tcPr marL="9525" marR="9525" marT="9525" marB="0" anchor="b">
                    <a:solidFill>
                      <a:srgbClr val="FF0000"/>
                    </a:solidFill>
                  </a:tcPr>
                </a:tc>
                <a:tc>
                  <a:txBody>
                    <a:bodyPr/>
                    <a:lstStyle/>
                    <a:p>
                      <a:pPr algn="l" fontAlgn="b"/>
                      <a:r>
                        <a:rPr lang="sv-SE" sz="1100" u="none" strike="noStrike" dirty="0">
                          <a:effectLst/>
                        </a:rPr>
                        <a:t> </a:t>
                      </a:r>
                      <a:endParaRPr lang="sv-SE" sz="1100" b="0" i="0" u="none" strike="noStrike" dirty="0">
                        <a:solidFill>
                          <a:srgbClr val="000000"/>
                        </a:solidFill>
                        <a:effectLst/>
                        <a:latin typeface="Calibri"/>
                      </a:endParaRPr>
                    </a:p>
                  </a:txBody>
                  <a:tcPr marL="9525" marR="9525" marT="9525" marB="0" anchor="b">
                    <a:solidFill>
                      <a:srgbClr val="FF000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5301145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chemeClr val="accent1">
              <a:lumMod val="40000"/>
              <a:lumOff val="60000"/>
            </a:schemeClr>
          </a:solidFill>
        </p:spPr>
        <p:txBody>
          <a:bodyPr/>
          <a:lstStyle/>
          <a:p>
            <a:r>
              <a:rPr lang="sv-SE" dirty="0"/>
              <a:t>FILM</a:t>
            </a:r>
          </a:p>
        </p:txBody>
      </p:sp>
      <p:sp>
        <p:nvSpPr>
          <p:cNvPr id="3" name="Platshållare för innehåll 2"/>
          <p:cNvSpPr>
            <a:spLocks noGrp="1"/>
          </p:cNvSpPr>
          <p:nvPr>
            <p:ph idx="1"/>
          </p:nvPr>
        </p:nvSpPr>
        <p:spPr>
          <a:xfrm>
            <a:off x="1018302" y="2348880"/>
            <a:ext cx="9720073" cy="4023360"/>
          </a:xfrm>
        </p:spPr>
        <p:txBody>
          <a:bodyPr/>
          <a:lstStyle/>
          <a:p>
            <a:pPr marL="0" indent="0">
              <a:buNone/>
            </a:pPr>
            <a:endParaRPr lang="sv-SE" dirty="0"/>
          </a:p>
          <a:p>
            <a:r>
              <a:rPr lang="sv-SE" dirty="0">
                <a:hlinkClick r:id="rId3"/>
              </a:rPr>
              <a:t>Jag skiner inte utan er mina bröder | SVT Play</a:t>
            </a:r>
            <a:endParaRPr lang="sv-SE" dirty="0"/>
          </a:p>
        </p:txBody>
      </p:sp>
      <p:pic>
        <p:nvPicPr>
          <p:cNvPr id="5" name="Bildobjekt 4"/>
          <p:cNvPicPr>
            <a:picLocks noChangeAspect="1"/>
          </p:cNvPicPr>
          <p:nvPr/>
        </p:nvPicPr>
        <p:blipFill>
          <a:blip r:embed="rId4"/>
          <a:stretch>
            <a:fillRect/>
          </a:stretch>
        </p:blipFill>
        <p:spPr>
          <a:xfrm>
            <a:off x="551384" y="3212976"/>
            <a:ext cx="10783377" cy="1872208"/>
          </a:xfrm>
          <a:prstGeom prst="rect">
            <a:avLst/>
          </a:prstGeom>
        </p:spPr>
      </p:pic>
    </p:spTree>
    <p:extLst>
      <p:ext uri="{BB962C8B-B14F-4D97-AF65-F5344CB8AC3E}">
        <p14:creationId xmlns:p14="http://schemas.microsoft.com/office/powerpoint/2010/main" val="1402880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a:spLocks noGrp="1"/>
          </p:cNvSpPr>
          <p:nvPr>
            <p:ph type="title"/>
          </p:nvPr>
        </p:nvSpPr>
        <p:spPr>
          <a:solidFill>
            <a:schemeClr val="accent1">
              <a:lumMod val="40000"/>
              <a:lumOff val="60000"/>
            </a:schemeClr>
          </a:solidFill>
          <a:ln>
            <a:solidFill>
              <a:schemeClr val="accent1"/>
            </a:solidFill>
          </a:ln>
        </p:spPr>
        <p:txBody>
          <a:bodyPr/>
          <a:lstStyle/>
          <a:p>
            <a:pPr algn="ctr"/>
            <a:r>
              <a:rPr lang="sv-SE" dirty="0"/>
              <a:t>Unga och kriminalitet </a:t>
            </a:r>
          </a:p>
        </p:txBody>
      </p:sp>
      <p:sp>
        <p:nvSpPr>
          <p:cNvPr id="3" name="Platshållare för innehåll 2"/>
          <p:cNvSpPr>
            <a:spLocks noGrp="1"/>
          </p:cNvSpPr>
          <p:nvPr>
            <p:ph sz="half" idx="1"/>
          </p:nvPr>
        </p:nvSpPr>
        <p:spPr/>
        <p:txBody>
          <a:bodyPr>
            <a:normAutofit/>
          </a:bodyPr>
          <a:lstStyle/>
          <a:p>
            <a:pPr marL="0" indent="0">
              <a:buNone/>
            </a:pPr>
            <a:endParaRPr lang="sv-SE" sz="3200" b="1" dirty="0"/>
          </a:p>
          <a:p>
            <a:pPr marL="0" indent="0">
              <a:buNone/>
            </a:pPr>
            <a:endParaRPr lang="sv-SE" sz="3200" b="1" dirty="0"/>
          </a:p>
        </p:txBody>
      </p:sp>
      <p:sp>
        <p:nvSpPr>
          <p:cNvPr id="6" name="Platshållare för innehåll 5"/>
          <p:cNvSpPr>
            <a:spLocks noGrp="1"/>
          </p:cNvSpPr>
          <p:nvPr>
            <p:ph sz="half" idx="2"/>
          </p:nvPr>
        </p:nvSpPr>
        <p:spPr>
          <a:xfrm>
            <a:off x="695400" y="2286000"/>
            <a:ext cx="10048800" cy="4023360"/>
          </a:xfrm>
        </p:spPr>
        <p:txBody>
          <a:bodyPr/>
          <a:lstStyle/>
          <a:p>
            <a:pPr>
              <a:lnSpc>
                <a:spcPct val="70000"/>
              </a:lnSpc>
            </a:pPr>
            <a:r>
              <a:rPr lang="sv-SE" sz="36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sv-SE" sz="2400" dirty="0"/>
          </a:p>
          <a:p>
            <a:pPr>
              <a:lnSpc>
                <a:spcPct val="70000"/>
              </a:lnSpc>
            </a:pPr>
            <a:r>
              <a:rPr lang="sv-SE" sz="3200" b="1" dirty="0"/>
              <a:t>Mekanismen bakom: </a:t>
            </a:r>
          </a:p>
          <a:p>
            <a:pPr>
              <a:lnSpc>
                <a:spcPct val="70000"/>
              </a:lnSpc>
            </a:pPr>
            <a:r>
              <a:rPr lang="sv-SE" sz="2800" dirty="0"/>
              <a:t>Sociala och ekonomiska ojämlikheter </a:t>
            </a:r>
          </a:p>
          <a:p>
            <a:pPr>
              <a:lnSpc>
                <a:spcPct val="70000"/>
              </a:lnSpc>
            </a:pPr>
            <a:r>
              <a:rPr lang="sv-SE" sz="2800" dirty="0"/>
              <a:t>Brister inom utbildningssystemet</a:t>
            </a:r>
          </a:p>
          <a:p>
            <a:pPr>
              <a:lnSpc>
                <a:spcPct val="70000"/>
              </a:lnSpc>
            </a:pPr>
            <a:r>
              <a:rPr lang="sv-SE" sz="2800" dirty="0"/>
              <a:t>Socialt inflytande och identitet</a:t>
            </a:r>
          </a:p>
          <a:p>
            <a:pPr>
              <a:lnSpc>
                <a:spcPct val="70000"/>
              </a:lnSpc>
            </a:pPr>
            <a:r>
              <a:rPr lang="sv-SE" sz="2800" dirty="0"/>
              <a:t>Knarkhandel och drogmissbruk </a:t>
            </a:r>
          </a:p>
          <a:p>
            <a:pPr>
              <a:lnSpc>
                <a:spcPct val="70000"/>
              </a:lnSpc>
            </a:pPr>
            <a:r>
              <a:rPr lang="sv-SE" sz="2800" dirty="0"/>
              <a:t>Brist på positiva förebilder </a:t>
            </a:r>
          </a:p>
          <a:p>
            <a:pPr>
              <a:lnSpc>
                <a:spcPct val="70000"/>
              </a:lnSpc>
            </a:pPr>
            <a:r>
              <a:rPr lang="sv-SE" sz="2800" dirty="0"/>
              <a:t>Polisinsatser och rättsväsende </a:t>
            </a:r>
          </a:p>
          <a:p>
            <a:pPr marL="0" indent="0">
              <a:buNone/>
            </a:pPr>
            <a:endParaRPr lang="sv-SE" dirty="0"/>
          </a:p>
        </p:txBody>
      </p:sp>
      <p:sp>
        <p:nvSpPr>
          <p:cNvPr id="2" name="Rektangel 1"/>
          <p:cNvSpPr/>
          <p:nvPr/>
        </p:nvSpPr>
        <p:spPr>
          <a:xfrm>
            <a:off x="1024129" y="2564904"/>
            <a:ext cx="10400463" cy="477054"/>
          </a:xfrm>
          <a:prstGeom prst="rect">
            <a:avLst/>
          </a:prstGeom>
        </p:spPr>
        <p:txBody>
          <a:bodyPr wrap="square">
            <a:spAutoFit/>
          </a:bodyPr>
          <a:lstStyle/>
          <a:p>
            <a:pPr marL="342900" indent="-342900">
              <a:lnSpc>
                <a:spcPts val="1500"/>
              </a:lnSpc>
              <a:buFont typeface="Times New Roman" panose="02020603050405020304" pitchFamily="18" charset="0"/>
              <a:buChar char="-"/>
            </a:pPr>
            <a:r>
              <a:rPr lang="sv-SE" dirty="0">
                <a:latin typeface="Times New Roman" panose="02020603050405020304" pitchFamily="18" charset="0"/>
                <a:ea typeface="Times New Roman" panose="02020603050405020304" pitchFamily="18" charset="0"/>
                <a:cs typeface="Times New Roman" panose="02020603050405020304" pitchFamily="18" charset="0"/>
              </a:rPr>
              <a:t> </a:t>
            </a:r>
          </a:p>
          <a:p>
            <a:pPr marL="228600">
              <a:lnSpc>
                <a:spcPts val="1500"/>
              </a:lnSpc>
              <a:spcAft>
                <a:spcPts val="0"/>
              </a:spcAft>
            </a:pPr>
            <a:r>
              <a:rPr lang="sv-SE" dirty="0">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2083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500"/>
                                        <p:tgtEl>
                                          <p:spTgt spid="6">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fade">
                                      <p:cBhvr>
                                        <p:cTn id="24" dur="500"/>
                                        <p:tgtEl>
                                          <p:spTgt spid="6">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chemeClr val="accent1">
              <a:lumMod val="40000"/>
              <a:lumOff val="60000"/>
            </a:schemeClr>
          </a:solidFill>
        </p:spPr>
        <p:txBody>
          <a:bodyPr/>
          <a:lstStyle/>
          <a:p>
            <a:r>
              <a:rPr lang="sv-SE" dirty="0"/>
              <a:t>Omvärldsspaning ”färre men värre” </a:t>
            </a:r>
          </a:p>
        </p:txBody>
      </p:sp>
      <p:sp>
        <p:nvSpPr>
          <p:cNvPr id="3" name="Platshållare för innehåll 2"/>
          <p:cNvSpPr>
            <a:spLocks noGrp="1"/>
          </p:cNvSpPr>
          <p:nvPr>
            <p:ph sz="half" idx="1"/>
          </p:nvPr>
        </p:nvSpPr>
        <p:spPr>
          <a:xfrm>
            <a:off x="1024128" y="2286000"/>
            <a:ext cx="9896408" cy="4023360"/>
          </a:xfrm>
        </p:spPr>
        <p:txBody>
          <a:bodyPr>
            <a:normAutofit fontScale="92500" lnSpcReduction="10000"/>
          </a:bodyPr>
          <a:lstStyle/>
          <a:p>
            <a:r>
              <a:rPr lang="sv-SE" sz="2800" dirty="0"/>
              <a:t>Lagändringar ligger inte bakom färre skjutningar. För andra året i rad minskar antalet dödskjutningar. 41 i år jämfört med förra årets 52 och rekordåret 2022 på 62 personer som sköts ihjäl. </a:t>
            </a:r>
          </a:p>
          <a:p>
            <a:r>
              <a:rPr lang="sv-SE" sz="2800" dirty="0"/>
              <a:t> </a:t>
            </a:r>
          </a:p>
          <a:p>
            <a:r>
              <a:rPr lang="sv-SE" sz="2800" dirty="0"/>
              <a:t>Det beror först och främst på att polisen fått mer kunskap om gängvåldet och blivit bättre på att agera enligt kriminologen Sven Granath. Den långa raden straffskärpningar och utökade polisbefogenheter som klubbats i riksdagen är </a:t>
            </a:r>
            <a:r>
              <a:rPr lang="sv-SE" sz="2800" dirty="0" err="1"/>
              <a:t>itne</a:t>
            </a:r>
            <a:r>
              <a:rPr lang="sv-SE" sz="2800" dirty="0"/>
              <a:t> förklaringen till nedgången. Det är inga stora kriminalpolitiska reformer som ligger bakom det här och inga stora juridiska förändringar, för de har inte hunnit verka. </a:t>
            </a:r>
          </a:p>
          <a:p>
            <a:endParaRPr lang="sv-SE" dirty="0"/>
          </a:p>
        </p:txBody>
      </p:sp>
    </p:spTree>
    <p:extLst>
      <p:ext uri="{BB962C8B-B14F-4D97-AF65-F5344CB8AC3E}">
        <p14:creationId xmlns:p14="http://schemas.microsoft.com/office/powerpoint/2010/main" val="377979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chemeClr val="accent1">
              <a:lumMod val="40000"/>
              <a:lumOff val="60000"/>
            </a:schemeClr>
          </a:solidFill>
        </p:spPr>
        <p:txBody>
          <a:bodyPr/>
          <a:lstStyle/>
          <a:p>
            <a:r>
              <a:rPr lang="sv-SE" dirty="0"/>
              <a:t>Hur går rekryteringen till?</a:t>
            </a:r>
          </a:p>
        </p:txBody>
      </p:sp>
      <p:sp>
        <p:nvSpPr>
          <p:cNvPr id="3" name="Platshållare för innehåll 2"/>
          <p:cNvSpPr>
            <a:spLocks noGrp="1"/>
          </p:cNvSpPr>
          <p:nvPr>
            <p:ph sz="half" idx="1"/>
          </p:nvPr>
        </p:nvSpPr>
        <p:spPr/>
        <p:txBody>
          <a:bodyPr>
            <a:normAutofit fontScale="92500" lnSpcReduction="20000"/>
          </a:bodyPr>
          <a:lstStyle/>
          <a:p>
            <a:pPr>
              <a:lnSpc>
                <a:spcPct val="110000"/>
              </a:lnSpc>
            </a:pPr>
            <a:r>
              <a:rPr lang="sv-SE" sz="2200" dirty="0"/>
              <a:t>Kriminella nätverk kan ta den första kontakten med ett barn genom att följa dem via </a:t>
            </a:r>
            <a:r>
              <a:rPr lang="sv-SE" sz="2200" dirty="0" err="1"/>
              <a:t>appar</a:t>
            </a:r>
            <a:r>
              <a:rPr lang="sv-SE" sz="2200" dirty="0"/>
              <a:t> som </a:t>
            </a:r>
            <a:r>
              <a:rPr lang="sv-SE" sz="2200" dirty="0" err="1"/>
              <a:t>Tiktok</a:t>
            </a:r>
            <a:r>
              <a:rPr lang="sv-SE" sz="2200" dirty="0"/>
              <a:t>, </a:t>
            </a:r>
            <a:r>
              <a:rPr lang="sv-SE" sz="2200" dirty="0" err="1"/>
              <a:t>Instagram</a:t>
            </a:r>
            <a:r>
              <a:rPr lang="sv-SE" sz="2200" dirty="0"/>
              <a:t> eller </a:t>
            </a:r>
            <a:r>
              <a:rPr lang="sv-SE" sz="2200" dirty="0" err="1"/>
              <a:t>Snapchat</a:t>
            </a:r>
            <a:r>
              <a:rPr lang="sv-SE" sz="2200" dirty="0"/>
              <a:t>. Ofta ber de barnet ladda ner krypterade meddelandetjänster som Signal eller Telegram. I sådana planeras kriminella handlingar utan större insyn från andra.   </a:t>
            </a:r>
          </a:p>
          <a:p>
            <a:pPr>
              <a:lnSpc>
                <a:spcPct val="110000"/>
              </a:lnSpc>
            </a:pPr>
            <a:r>
              <a:rPr lang="sv-SE" sz="2200" dirty="0"/>
              <a:t>Föräldrar och andra vuxna med barn och unga i sin närhet bör vara nyfikna på barnens digitala liv, ställa frågor och själva finnas på de digitala plattformarna. </a:t>
            </a:r>
          </a:p>
          <a:p>
            <a:endParaRPr lang="sv-SE" dirty="0"/>
          </a:p>
          <a:p>
            <a:endParaRPr lang="sv-SE" dirty="0"/>
          </a:p>
        </p:txBody>
      </p:sp>
      <p:sp>
        <p:nvSpPr>
          <p:cNvPr id="4" name="Platshållare för innehåll 3"/>
          <p:cNvSpPr>
            <a:spLocks noGrp="1"/>
          </p:cNvSpPr>
          <p:nvPr>
            <p:ph sz="half" idx="2"/>
          </p:nvPr>
        </p:nvSpPr>
        <p:spPr/>
        <p:txBody>
          <a:bodyPr>
            <a:normAutofit fontScale="92500" lnSpcReduction="20000"/>
          </a:bodyPr>
          <a:lstStyle/>
          <a:p>
            <a:pPr>
              <a:lnSpc>
                <a:spcPct val="100000"/>
              </a:lnSpc>
            </a:pPr>
            <a:r>
              <a:rPr lang="sv-SE" sz="2200" dirty="0"/>
              <a:t>Exempel på uppdrag:</a:t>
            </a:r>
          </a:p>
          <a:p>
            <a:pPr>
              <a:lnSpc>
                <a:spcPct val="100000"/>
              </a:lnSpc>
            </a:pPr>
            <a:r>
              <a:rPr lang="sv-SE" sz="2200" dirty="0"/>
              <a:t>Hålla utkik och varna de kriminella om polisen kommer</a:t>
            </a:r>
          </a:p>
          <a:p>
            <a:pPr>
              <a:lnSpc>
                <a:spcPct val="100000"/>
              </a:lnSpc>
            </a:pPr>
            <a:r>
              <a:rPr lang="sv-SE" sz="2200" dirty="0"/>
              <a:t>Ta emot och hantera de kriminellas pengar</a:t>
            </a:r>
          </a:p>
          <a:p>
            <a:pPr>
              <a:lnSpc>
                <a:spcPct val="100000"/>
              </a:lnSpc>
            </a:pPr>
            <a:r>
              <a:rPr lang="sv-SE" sz="2200" dirty="0"/>
              <a:t>Skicka vidare olagliga pengar, till exempel via </a:t>
            </a:r>
            <a:r>
              <a:rPr lang="sv-SE" sz="2200" dirty="0" err="1"/>
              <a:t>Swish</a:t>
            </a:r>
            <a:endParaRPr lang="sv-SE" sz="2200" dirty="0"/>
          </a:p>
          <a:p>
            <a:pPr>
              <a:lnSpc>
                <a:spcPct val="100000"/>
              </a:lnSpc>
            </a:pPr>
            <a:r>
              <a:rPr lang="sv-SE" sz="2200" dirty="0"/>
              <a:t>Förflytta vapen och narkotika</a:t>
            </a:r>
          </a:p>
          <a:p>
            <a:pPr>
              <a:lnSpc>
                <a:spcPct val="100000"/>
              </a:lnSpc>
            </a:pPr>
            <a:r>
              <a:rPr lang="sv-SE" sz="2200" dirty="0"/>
              <a:t>Gömma vapen och narkotika</a:t>
            </a:r>
          </a:p>
          <a:p>
            <a:pPr>
              <a:lnSpc>
                <a:spcPct val="100000"/>
              </a:lnSpc>
            </a:pPr>
            <a:r>
              <a:rPr lang="sv-SE" sz="2200" dirty="0"/>
              <a:t>Bära de kriminellas vapen åt dem</a:t>
            </a:r>
          </a:p>
          <a:p>
            <a:pPr>
              <a:lnSpc>
                <a:spcPct val="100000"/>
              </a:lnSpc>
            </a:pPr>
            <a:r>
              <a:rPr lang="sv-SE" sz="2200" dirty="0"/>
              <a:t>Sälja narkotika</a:t>
            </a:r>
          </a:p>
          <a:p>
            <a:endParaRPr lang="sv-SE" dirty="0"/>
          </a:p>
        </p:txBody>
      </p:sp>
      <p:pic>
        <p:nvPicPr>
          <p:cNvPr id="5" name="Bildobjekt 4"/>
          <p:cNvPicPr>
            <a:picLocks noChangeAspect="1"/>
          </p:cNvPicPr>
          <p:nvPr/>
        </p:nvPicPr>
        <p:blipFill>
          <a:blip r:embed="rId3"/>
          <a:stretch>
            <a:fillRect/>
          </a:stretch>
        </p:blipFill>
        <p:spPr>
          <a:xfrm>
            <a:off x="8477622" y="585216"/>
            <a:ext cx="2266578" cy="1511052"/>
          </a:xfrm>
          <a:prstGeom prst="rect">
            <a:avLst/>
          </a:prstGeom>
        </p:spPr>
      </p:pic>
    </p:spTree>
    <p:extLst>
      <p:ext uri="{BB962C8B-B14F-4D97-AF65-F5344CB8AC3E}">
        <p14:creationId xmlns:p14="http://schemas.microsoft.com/office/powerpoint/2010/main" val="137391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500"/>
                                        <p:tgtEl>
                                          <p:spTgt spid="4">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500"/>
                                        <p:tgtEl>
                                          <p:spTgt spid="4">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500"/>
                                        <p:tgtEl>
                                          <p:spTgt spid="4">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500"/>
                                        <p:tgtEl>
                                          <p:spTgt spid="4">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Effect transition="in" filter="fade">
                                      <p:cBhvr>
                                        <p:cTn id="4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7167aa371da62cb12a661987a1bf5f35ea9b4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29BBCBF21362E4099AE6C2F27C58737" ma:contentTypeVersion="17" ma:contentTypeDescription="Skapa ett nytt dokument." ma:contentTypeScope="" ma:versionID="7785c3c1a8c888d84ed956005c4d488a">
  <xsd:schema xmlns:xsd="http://www.w3.org/2001/XMLSchema" xmlns:xs="http://www.w3.org/2001/XMLSchema" xmlns:p="http://schemas.microsoft.com/office/2006/metadata/properties" xmlns:ns2="10c3a147-0d64-46aa-a281-dc97358e8373" xmlns:ns3="d7532cd0-e888-47d6-8f58-db0210f25002" targetNamespace="http://schemas.microsoft.com/office/2006/metadata/properties" ma:root="true" ma:fieldsID="58607038f51c2c8ae8f7c256b578483b" ns2:_="" ns3:_="">
    <xsd:import namespace="10c3a147-0d64-46aa-a281-dc97358e8373"/>
    <xsd:import namespace="d7532cd0-e888-47d6-8f58-db0210f250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Godk_x00e4_nd"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c3a147-0d64-46aa-a281-dc97358e83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Godk_x00e4_nd" ma:index="18" nillable="true" ma:displayName="Godkänd" ma:default="0" ma:format="Dropdown" ma:internalName="Godk_x00e4_nd">
      <xsd:simpleType>
        <xsd:restriction base="dms:Boolea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Bildmarkeringar" ma:readOnly="false" ma:fieldId="{5cf76f15-5ced-4ddc-b409-7134ff3c332f}" ma:taxonomyMulti="true" ma:sspId="e641fc9e-d469-439b-858c-bb315f8f2b4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7532cd0-e888-47d6-8f58-db0210f25002"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4" nillable="true" ma:displayName="Taxonomy Catch All Column" ma:hidden="true" ma:list="{bb681454-5b20-4870-936e-b523090ef0fb}" ma:internalName="TaxCatchAll" ma:showField="CatchAllData" ma:web="d7532cd0-e888-47d6-8f58-db0210f250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odk_x00e4_nd xmlns="10c3a147-0d64-46aa-a281-dc97358e8373">false</Godk_x00e4_nd>
    <lcf76f155ced4ddcb4097134ff3c332f xmlns="10c3a147-0d64-46aa-a281-dc97358e8373">
      <Terms xmlns="http://schemas.microsoft.com/office/infopath/2007/PartnerControls"/>
    </lcf76f155ced4ddcb4097134ff3c332f>
    <TaxCatchAll xmlns="d7532cd0-e888-47d6-8f58-db0210f25002" xsi:nil="true"/>
  </documentManagement>
</p:properties>
</file>

<file path=customXml/itemProps1.xml><?xml version="1.0" encoding="utf-8"?>
<ds:datastoreItem xmlns:ds="http://schemas.openxmlformats.org/officeDocument/2006/customXml" ds:itemID="{EFD27A61-F50E-4C50-B315-20831F9BF0E3}">
  <ds:schemaRefs>
    <ds:schemaRef ds:uri="http://schemas.microsoft.com/sharepoint/v3/contenttype/forms"/>
  </ds:schemaRefs>
</ds:datastoreItem>
</file>

<file path=customXml/itemProps2.xml><?xml version="1.0" encoding="utf-8"?>
<ds:datastoreItem xmlns:ds="http://schemas.openxmlformats.org/officeDocument/2006/customXml" ds:itemID="{300DC533-2AF1-4100-8431-066085F13B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c3a147-0d64-46aa-a281-dc97358e8373"/>
    <ds:schemaRef ds:uri="d7532cd0-e888-47d6-8f58-db0210f250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7864C1-A685-4B8D-82ED-F83EF76A4D0B}">
  <ds:schemaRefs>
    <ds:schemaRef ds:uri="10c3a147-0d64-46aa-a281-dc97358e8373"/>
    <ds:schemaRef ds:uri="http://purl.org/dc/terms/"/>
    <ds:schemaRef ds:uri="http://schemas.microsoft.com/office/2006/documentManagement/types"/>
    <ds:schemaRef ds:uri="d7532cd0-e888-47d6-8f58-db0210f25002"/>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1393</TotalTime>
  <Words>4529</Words>
  <Application>Microsoft Office PowerPoint</Application>
  <PresentationFormat>Bredbild</PresentationFormat>
  <Paragraphs>648</Paragraphs>
  <Slides>20</Slides>
  <Notes>20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20</vt:i4>
      </vt:variant>
    </vt:vector>
  </HeadingPairs>
  <TitlesOfParts>
    <vt:vector size="27" baseType="lpstr">
      <vt:lpstr>Arial</vt:lpstr>
      <vt:lpstr>Calibri</vt:lpstr>
      <vt:lpstr>Times New Roman</vt:lpstr>
      <vt:lpstr>Tw Cen MT</vt:lpstr>
      <vt:lpstr>Tw Cen MT Condensed</vt:lpstr>
      <vt:lpstr>Wingdings 3</vt:lpstr>
      <vt:lpstr>Integral</vt:lpstr>
      <vt:lpstr> unga och kriminalitet  </vt:lpstr>
      <vt:lpstr>  Dagens agenda: </vt:lpstr>
      <vt:lpstr>5 principer för att uppnå förändring</vt:lpstr>
      <vt:lpstr>Skolan som arena </vt:lpstr>
      <vt:lpstr>PowerPoint-presentation</vt:lpstr>
      <vt:lpstr>FILM</vt:lpstr>
      <vt:lpstr>Unga och kriminalitet </vt:lpstr>
      <vt:lpstr>Omvärldsspaning ”färre men värre” </vt:lpstr>
      <vt:lpstr>Hur går rekryteringen till?</vt:lpstr>
      <vt:lpstr>Varningstecken </vt:lpstr>
      <vt:lpstr>Tjejer i kriminella miljöer </vt:lpstr>
      <vt:lpstr>ÖKAT skolvåld </vt:lpstr>
      <vt:lpstr>Vad kan Vi göra?</vt:lpstr>
      <vt:lpstr>Vad kan vi göra som samhälle?</vt:lpstr>
      <vt:lpstr>Ha koll i skolans fysiska miljö?</vt:lpstr>
      <vt:lpstr>Du som arbetar i skolan har en viktig roll </vt:lpstr>
      <vt:lpstr>Hur prata med vårdnadshavare?</vt:lpstr>
      <vt:lpstr>Goda exempel </vt:lpstr>
      <vt:lpstr>EVIDENS </vt:lpstr>
      <vt:lpstr>TACK FÖR IDAG!</vt:lpstr>
    </vt:vector>
  </TitlesOfParts>
  <Company>Stockholms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127 forum</dc:title>
  <dc:creator>Mantha Kasagianni</dc:creator>
  <cp:lastModifiedBy>Camilla From</cp:lastModifiedBy>
  <cp:revision>75</cp:revision>
  <cp:lastPrinted>2025-01-14T17:50:23Z</cp:lastPrinted>
  <dcterms:created xsi:type="dcterms:W3CDTF">2023-05-09T09:15:50Z</dcterms:created>
  <dcterms:modified xsi:type="dcterms:W3CDTF">2025-01-26T08:37:37Z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0x010100129BBCBF21362E4099AE6C2F27C58737</vt:lpwstr>
  </property>
  <property fmtid="{D5CDD505-2E9C-101B-9397-08002B2CF9AE}" pid="3" name="Order">
    <vt:r8>3107000</vt:r8>
  </property>
  <property fmtid="{D5CDD505-2E9C-101B-9397-08002B2CF9AE}" pid="4" name="MediaServiceImageTags">
    <vt:lpwstr/>
  </property>
</Properties>
</file>